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42"/>
  </p:notesMasterIdLst>
  <p:sldIdLst>
    <p:sldId id="256" r:id="rId2"/>
    <p:sldId id="271" r:id="rId3"/>
    <p:sldId id="275" r:id="rId4"/>
    <p:sldId id="274" r:id="rId5"/>
    <p:sldId id="272" r:id="rId6"/>
    <p:sldId id="276" r:id="rId7"/>
    <p:sldId id="260" r:id="rId8"/>
    <p:sldId id="258" r:id="rId9"/>
    <p:sldId id="279" r:id="rId10"/>
    <p:sldId id="277" r:id="rId11"/>
    <p:sldId id="278" r:id="rId12"/>
    <p:sldId id="280" r:id="rId13"/>
    <p:sldId id="257" r:id="rId14"/>
    <p:sldId id="259" r:id="rId15"/>
    <p:sldId id="281" r:id="rId16"/>
    <p:sldId id="262" r:id="rId17"/>
    <p:sldId id="282" r:id="rId18"/>
    <p:sldId id="264" r:id="rId19"/>
    <p:sldId id="283" r:id="rId20"/>
    <p:sldId id="296" r:id="rId21"/>
    <p:sldId id="297" r:id="rId22"/>
    <p:sldId id="298" r:id="rId23"/>
    <p:sldId id="299" r:id="rId24"/>
    <p:sldId id="300" r:id="rId25"/>
    <p:sldId id="301" r:id="rId26"/>
    <p:sldId id="265" r:id="rId27"/>
    <p:sldId id="302" r:id="rId28"/>
    <p:sldId id="266"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Corbel" panose="020B0503020204020204" pitchFamily="34" charset="0"/>
      <p:regular r:id="rId43"/>
      <p:bold r:id="rId44"/>
      <p:italic r:id="rId45"/>
      <p:boldItalic r:id="rId46"/>
    </p:embeddedFont>
    <p:embeddedFont>
      <p:font typeface="Darker Grotesque Medium" panose="020B0604020202020204" charset="0"/>
      <p:regular r:id="rId47"/>
      <p:bold r:id="rId48"/>
    </p:embeddedFont>
    <p:embeddedFont>
      <p:font typeface="Darker Grotesque SemiBold" panose="020B0604020202020204" charset="0"/>
      <p:regular r:id="rId49"/>
      <p:bold r:id="rId50"/>
    </p:embeddedFont>
    <p:embeddedFont>
      <p:font typeface="Darker Grotesque" panose="020B0604020202020204" charset="0"/>
      <p:regular r:id="rId51"/>
      <p:bold r:id="rId52"/>
    </p:embeddedFont>
    <p:embeddedFont>
      <p:font typeface="Calibri" panose="020F050202020403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108" y="5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272100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8044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164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749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945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9323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2395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6046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977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786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8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738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393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citation number should be enclosed in square brackets on the same line as the text, before any punctuation, with a space before the bracket [2].  Once a source has been cited, the same number is re-used for all subsequent citations to the same source. </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C04483C7-DF98-4E0B-9BD1-92DAEAF522C3}" type="slidenum">
              <a:rPr lang="en-US" smtClean="0"/>
              <a:t>34</a:t>
            </a:fld>
            <a:endParaRPr lang="en-US"/>
          </a:p>
        </p:txBody>
      </p:sp>
    </p:spTree>
    <p:extLst>
      <p:ext uri="{BB962C8B-B14F-4D97-AF65-F5344CB8AC3E}">
        <p14:creationId xmlns:p14="http://schemas.microsoft.com/office/powerpoint/2010/main" val="507820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Page numbers are required within citations where material is directly quoted or you refer to a specific part of the source, such as a detail difficult to find.  Give page numbers within the square brackets, for example [1, p. 3</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C04483C7-DF98-4E0B-9BD1-92DAEAF522C3}" type="slidenum">
              <a:rPr lang="en-US" smtClean="0"/>
              <a:t>35</a:t>
            </a:fld>
            <a:endParaRPr lang="en-US"/>
          </a:p>
        </p:txBody>
      </p:sp>
    </p:spTree>
    <p:extLst>
      <p:ext uri="{BB962C8B-B14F-4D97-AF65-F5344CB8AC3E}">
        <p14:creationId xmlns:p14="http://schemas.microsoft.com/office/powerpoint/2010/main" val="1196796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C04483C7-DF98-4E0B-9BD1-92DAEAF522C3}" type="slidenum">
              <a:rPr lang="en-US" smtClean="0"/>
              <a:t>39</a:t>
            </a:fld>
            <a:endParaRPr lang="en-US"/>
          </a:p>
        </p:txBody>
      </p:sp>
    </p:spTree>
    <p:extLst>
      <p:ext uri="{BB962C8B-B14F-4D97-AF65-F5344CB8AC3E}">
        <p14:creationId xmlns:p14="http://schemas.microsoft.com/office/powerpoint/2010/main" val="140724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54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16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977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9747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975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78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629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One" type="obj">
  <p:cSld name="OBJECT">
    <p:bg>
      <p:bgPr>
        <a:solidFill>
          <a:srgbClr val="FCF0FF"/>
        </a:solidFill>
        <a:effectLst/>
      </p:bgPr>
    </p:bg>
    <p:spTree>
      <p:nvGrpSpPr>
        <p:cNvPr id="1" name="Shape 24"/>
        <p:cNvGrpSpPr/>
        <p:nvPr/>
      </p:nvGrpSpPr>
      <p:grpSpPr>
        <a:xfrm>
          <a:off x="0" y="0"/>
          <a:ext cx="0" cy="0"/>
          <a:chOff x="0" y="0"/>
          <a:chExt cx="0" cy="0"/>
        </a:xfrm>
      </p:grpSpPr>
      <p:sp>
        <p:nvSpPr>
          <p:cNvPr id="25" name="Google Shape;25;p4"/>
          <p:cNvSpPr>
            <a:spLocks noGrp="1"/>
          </p:cNvSpPr>
          <p:nvPr>
            <p:ph type="pic" idx="2"/>
          </p:nvPr>
        </p:nvSpPr>
        <p:spPr>
          <a:xfrm>
            <a:off x="-14225" y="0"/>
            <a:ext cx="7624200" cy="10287000"/>
          </a:xfrm>
          <a:prstGeom prst="rect">
            <a:avLst/>
          </a:prstGeom>
          <a:noFill/>
          <a:ln>
            <a:noFill/>
          </a:ln>
        </p:spPr>
      </p:sp>
      <p:grpSp>
        <p:nvGrpSpPr>
          <p:cNvPr id="26" name="Google Shape;26;p4"/>
          <p:cNvGrpSpPr/>
          <p:nvPr/>
        </p:nvGrpSpPr>
        <p:grpSpPr>
          <a:xfrm>
            <a:off x="0" y="0"/>
            <a:ext cx="18288118" cy="10287066"/>
            <a:chOff x="0" y="0"/>
            <a:chExt cx="4816592" cy="2709333"/>
          </a:xfrm>
        </p:grpSpPr>
        <p:sp>
          <p:nvSpPr>
            <p:cNvPr id="27" name="Google Shape;27;p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28" name="Google Shape;28;p4"/>
            <p:cNvSpPr txBox="1"/>
            <p:nvPr/>
          </p:nvSpPr>
          <p:spPr>
            <a:xfrm>
              <a:off x="0" y="0"/>
              <a:ext cx="4816500" cy="27093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9" name="Google Shape;29;p4"/>
          <p:cNvCxnSpPr/>
          <p:nvPr/>
        </p:nvCxnSpPr>
        <p:spPr>
          <a:xfrm>
            <a:off x="7624298" y="0"/>
            <a:ext cx="0" cy="10287000"/>
          </a:xfrm>
          <a:prstGeom prst="straightConnector1">
            <a:avLst/>
          </a:prstGeom>
          <a:noFill/>
          <a:ln w="57150" cap="flat" cmpd="sng">
            <a:solidFill>
              <a:srgbClr val="1D00AD"/>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type="secHead">
  <p:cSld name="SECTION_HEADER">
    <p:bg>
      <p:bgPr>
        <a:solidFill>
          <a:srgbClr val="FCF0FF"/>
        </a:solidFill>
        <a:effectLst/>
      </p:bgPr>
    </p:bg>
    <p:spTree>
      <p:nvGrpSpPr>
        <p:cNvPr id="1" name="Shape 30"/>
        <p:cNvGrpSpPr/>
        <p:nvPr/>
      </p:nvGrpSpPr>
      <p:grpSpPr>
        <a:xfrm>
          <a:off x="0" y="0"/>
          <a:ext cx="0" cy="0"/>
          <a:chOff x="0" y="0"/>
          <a:chExt cx="0" cy="0"/>
        </a:xfrm>
      </p:grpSpPr>
      <p:grpSp>
        <p:nvGrpSpPr>
          <p:cNvPr id="31" name="Google Shape;31;p5"/>
          <p:cNvGrpSpPr/>
          <p:nvPr/>
        </p:nvGrpSpPr>
        <p:grpSpPr>
          <a:xfrm>
            <a:off x="0" y="0"/>
            <a:ext cx="18288118" cy="10287066"/>
            <a:chOff x="0" y="0"/>
            <a:chExt cx="4816592" cy="2709333"/>
          </a:xfrm>
        </p:grpSpPr>
        <p:sp>
          <p:nvSpPr>
            <p:cNvPr id="32" name="Google Shape;32;p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33" name="Google Shape;33;p5"/>
            <p:cNvSpPr txBox="1"/>
            <p:nvPr/>
          </p:nvSpPr>
          <p:spPr>
            <a:xfrm>
              <a:off x="0" y="0"/>
              <a:ext cx="4816500" cy="27093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 name="Google Shape;34;p5"/>
          <p:cNvGrpSpPr/>
          <p:nvPr/>
        </p:nvGrpSpPr>
        <p:grpSpPr>
          <a:xfrm>
            <a:off x="705068" y="944180"/>
            <a:ext cx="16877925" cy="8398575"/>
            <a:chOff x="81" y="-86"/>
            <a:chExt cx="22503900" cy="11198100"/>
          </a:xfrm>
        </p:grpSpPr>
        <p:grpSp>
          <p:nvGrpSpPr>
            <p:cNvPr id="35" name="Google Shape;35;p5"/>
            <p:cNvGrpSpPr/>
            <p:nvPr/>
          </p:nvGrpSpPr>
          <p:grpSpPr>
            <a:xfrm>
              <a:off x="431590" y="268826"/>
              <a:ext cx="21640800" cy="10660364"/>
              <a:chOff x="0" y="0"/>
              <a:chExt cx="4274726" cy="2105751"/>
            </a:xfrm>
          </p:grpSpPr>
          <p:sp>
            <p:nvSpPr>
              <p:cNvPr id="36" name="Google Shape;36;p5"/>
              <p:cNvSpPr/>
              <p:nvPr/>
            </p:nvSpPr>
            <p:spPr>
              <a:xfrm>
                <a:off x="0" y="0"/>
                <a:ext cx="4274726" cy="2105751"/>
              </a:xfrm>
              <a:custGeom>
                <a:avLst/>
                <a:gdLst/>
                <a:ahLst/>
                <a:cxnLst/>
                <a:rect l="l" t="t" r="r" b="b"/>
                <a:pathLst>
                  <a:path w="4274726" h="2105751" extrusionOk="0">
                    <a:moveTo>
                      <a:pt x="0" y="0"/>
                    </a:moveTo>
                    <a:lnTo>
                      <a:pt x="4274726" y="0"/>
                    </a:lnTo>
                    <a:lnTo>
                      <a:pt x="4274726" y="2105751"/>
                    </a:lnTo>
                    <a:lnTo>
                      <a:pt x="0" y="2105751"/>
                    </a:lnTo>
                    <a:close/>
                  </a:path>
                </a:pathLst>
              </a:custGeom>
              <a:gradFill>
                <a:gsLst>
                  <a:gs pos="0">
                    <a:srgbClr val="1D00AD"/>
                  </a:gs>
                  <a:gs pos="100000">
                    <a:srgbClr val="CB6CE6"/>
                  </a:gs>
                </a:gsLst>
                <a:lin ang="2700006" scaled="0"/>
              </a:gradFill>
              <a:ln>
                <a:noFill/>
              </a:ln>
            </p:spPr>
          </p:sp>
          <p:sp>
            <p:nvSpPr>
              <p:cNvPr id="37" name="Google Shape;37;p5"/>
              <p:cNvSpPr txBox="1"/>
              <p:nvPr/>
            </p:nvSpPr>
            <p:spPr>
              <a:xfrm>
                <a:off x="0" y="0"/>
                <a:ext cx="4274700" cy="21057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8" name="Google Shape;38;p5"/>
            <p:cNvCxnSpPr/>
            <p:nvPr/>
          </p:nvCxnSpPr>
          <p:spPr>
            <a:xfrm rot="10800000">
              <a:off x="5708265" y="-86"/>
              <a:ext cx="0" cy="11198100"/>
            </a:xfrm>
            <a:prstGeom prst="straightConnector1">
              <a:avLst/>
            </a:prstGeom>
            <a:noFill/>
            <a:ln w="381000" cap="flat" cmpd="sng">
              <a:solidFill>
                <a:srgbClr val="FCF0FF"/>
              </a:solidFill>
              <a:prstDash val="solid"/>
              <a:round/>
              <a:headEnd type="none" w="sm" len="sm"/>
              <a:tailEnd type="none" w="sm" len="sm"/>
            </a:ln>
          </p:spPr>
        </p:cxnSp>
        <p:cxnSp>
          <p:nvCxnSpPr>
            <p:cNvPr id="39" name="Google Shape;39;p5"/>
            <p:cNvCxnSpPr/>
            <p:nvPr/>
          </p:nvCxnSpPr>
          <p:spPr>
            <a:xfrm rot="10800000">
              <a:off x="81" y="2406194"/>
              <a:ext cx="22503900" cy="0"/>
            </a:xfrm>
            <a:prstGeom prst="straightConnector1">
              <a:avLst/>
            </a:prstGeom>
            <a:noFill/>
            <a:ln w="381000" cap="flat" cmpd="sng">
              <a:solidFill>
                <a:srgbClr val="FCF0FF"/>
              </a:solidFill>
              <a:prstDash val="solid"/>
              <a:round/>
              <a:headEnd type="none" w="sm" len="sm"/>
              <a:tailEnd type="none" w="sm" len="sm"/>
            </a:ln>
          </p:spPr>
        </p:cxnSp>
      </p:grpSp>
      <p:cxnSp>
        <p:nvCxnSpPr>
          <p:cNvPr id="40" name="Google Shape;40;p5"/>
          <p:cNvCxnSpPr/>
          <p:nvPr/>
        </p:nvCxnSpPr>
        <p:spPr>
          <a:xfrm>
            <a:off x="1233028" y="4382053"/>
            <a:ext cx="3402300" cy="0"/>
          </a:xfrm>
          <a:prstGeom prst="straightConnector1">
            <a:avLst/>
          </a:prstGeom>
          <a:noFill/>
          <a:ln w="38100" cap="flat" cmpd="sng">
            <a:solidFill>
              <a:srgbClr val="FCF0FF"/>
            </a:solidFill>
            <a:prstDash val="solid"/>
            <a:round/>
            <a:headEnd type="none" w="sm" len="sm"/>
            <a:tailEnd type="none" w="sm" len="sm"/>
          </a:ln>
        </p:spPr>
      </p:cxnSp>
      <p:cxnSp>
        <p:nvCxnSpPr>
          <p:cNvPr id="41" name="Google Shape;41;p5"/>
          <p:cNvCxnSpPr/>
          <p:nvPr/>
        </p:nvCxnSpPr>
        <p:spPr>
          <a:xfrm>
            <a:off x="1233028" y="5975789"/>
            <a:ext cx="3402300" cy="0"/>
          </a:xfrm>
          <a:prstGeom prst="straightConnector1">
            <a:avLst/>
          </a:prstGeom>
          <a:noFill/>
          <a:ln w="38100" cap="flat" cmpd="sng">
            <a:solidFill>
              <a:srgbClr val="FCF0FF"/>
            </a:solidFill>
            <a:prstDash val="solid"/>
            <a:round/>
            <a:headEnd type="none" w="sm" len="sm"/>
            <a:tailEnd type="none" w="sm" len="sm"/>
          </a:ln>
        </p:spPr>
      </p:cxnSp>
      <p:cxnSp>
        <p:nvCxnSpPr>
          <p:cNvPr id="42" name="Google Shape;42;p5"/>
          <p:cNvCxnSpPr/>
          <p:nvPr/>
        </p:nvCxnSpPr>
        <p:spPr>
          <a:xfrm>
            <a:off x="1233028" y="7569525"/>
            <a:ext cx="3402300" cy="0"/>
          </a:xfrm>
          <a:prstGeom prst="straightConnector1">
            <a:avLst/>
          </a:prstGeom>
          <a:noFill/>
          <a:ln w="38100" cap="flat" cmpd="sng">
            <a:solidFill>
              <a:srgbClr val="FCF0FF"/>
            </a:solidFill>
            <a:prstDash val="solid"/>
            <a:round/>
            <a:headEnd type="none" w="sm" len="sm"/>
            <a:tailEnd type="none" w="sm" len="sm"/>
          </a:ln>
        </p:spPr>
      </p:cxnSp>
      <p:cxnSp>
        <p:nvCxnSpPr>
          <p:cNvPr id="43" name="Google Shape;43;p5"/>
          <p:cNvCxnSpPr/>
          <p:nvPr/>
        </p:nvCxnSpPr>
        <p:spPr>
          <a:xfrm rot="10800000">
            <a:off x="9701646" y="944255"/>
            <a:ext cx="0" cy="8398500"/>
          </a:xfrm>
          <a:prstGeom prst="straightConnector1">
            <a:avLst/>
          </a:prstGeom>
          <a:noFill/>
          <a:ln w="285750" cap="flat" cmpd="sng">
            <a:solidFill>
              <a:srgbClr val="FCF0FF"/>
            </a:solidFill>
            <a:prstDash val="solid"/>
            <a:round/>
            <a:headEnd type="none" w="sm" len="sm"/>
            <a:tailEnd type="none" w="sm" len="sm"/>
          </a:ln>
        </p:spPr>
      </p:cxnSp>
      <p:cxnSp>
        <p:nvCxnSpPr>
          <p:cNvPr id="44" name="Google Shape;44;p5"/>
          <p:cNvCxnSpPr/>
          <p:nvPr/>
        </p:nvCxnSpPr>
        <p:spPr>
          <a:xfrm rot="10800000">
            <a:off x="14412566" y="944255"/>
            <a:ext cx="0" cy="8398500"/>
          </a:xfrm>
          <a:prstGeom prst="straightConnector1">
            <a:avLst/>
          </a:prstGeom>
          <a:noFill/>
          <a:ln w="285750" cap="flat" cmpd="sng">
            <a:solidFill>
              <a:srgbClr val="FCF0FF"/>
            </a:solidFill>
            <a:prstDash val="solid"/>
            <a:round/>
            <a:headEnd type="none" w="sm" len="sm"/>
            <a:tailEnd type="none" w="sm" len="sm"/>
          </a:ln>
        </p:spPr>
      </p:cxnSp>
      <p:cxnSp>
        <p:nvCxnSpPr>
          <p:cNvPr id="45" name="Google Shape;45;p5"/>
          <p:cNvCxnSpPr/>
          <p:nvPr/>
        </p:nvCxnSpPr>
        <p:spPr>
          <a:xfrm>
            <a:off x="5389491" y="4382053"/>
            <a:ext cx="3909000" cy="0"/>
          </a:xfrm>
          <a:prstGeom prst="straightConnector1">
            <a:avLst/>
          </a:prstGeom>
          <a:noFill/>
          <a:ln w="38100" cap="flat" cmpd="sng">
            <a:solidFill>
              <a:srgbClr val="FCF0FF"/>
            </a:solidFill>
            <a:prstDash val="solid"/>
            <a:round/>
            <a:headEnd type="none" w="sm" len="sm"/>
            <a:tailEnd type="none" w="sm" len="sm"/>
          </a:ln>
        </p:spPr>
      </p:cxnSp>
      <p:cxnSp>
        <p:nvCxnSpPr>
          <p:cNvPr id="46" name="Google Shape;46;p5"/>
          <p:cNvCxnSpPr/>
          <p:nvPr/>
        </p:nvCxnSpPr>
        <p:spPr>
          <a:xfrm>
            <a:off x="5389491" y="5975789"/>
            <a:ext cx="3909000" cy="0"/>
          </a:xfrm>
          <a:prstGeom prst="straightConnector1">
            <a:avLst/>
          </a:prstGeom>
          <a:noFill/>
          <a:ln w="38100" cap="flat" cmpd="sng">
            <a:solidFill>
              <a:srgbClr val="FCF0FF"/>
            </a:solidFill>
            <a:prstDash val="solid"/>
            <a:round/>
            <a:headEnd type="none" w="sm" len="sm"/>
            <a:tailEnd type="none" w="sm" len="sm"/>
          </a:ln>
        </p:spPr>
      </p:cxnSp>
      <p:cxnSp>
        <p:nvCxnSpPr>
          <p:cNvPr id="47" name="Google Shape;47;p5"/>
          <p:cNvCxnSpPr/>
          <p:nvPr/>
        </p:nvCxnSpPr>
        <p:spPr>
          <a:xfrm>
            <a:off x="5389491" y="7569525"/>
            <a:ext cx="3909000" cy="0"/>
          </a:xfrm>
          <a:prstGeom prst="straightConnector1">
            <a:avLst/>
          </a:prstGeom>
          <a:noFill/>
          <a:ln w="38100" cap="flat" cmpd="sng">
            <a:solidFill>
              <a:srgbClr val="FCF0FF"/>
            </a:solidFill>
            <a:prstDash val="solid"/>
            <a:round/>
            <a:headEnd type="none" w="sm" len="sm"/>
            <a:tailEnd type="none" w="sm" len="sm"/>
          </a:ln>
        </p:spPr>
      </p:cxnSp>
      <p:cxnSp>
        <p:nvCxnSpPr>
          <p:cNvPr id="48" name="Google Shape;48;p5"/>
          <p:cNvCxnSpPr/>
          <p:nvPr/>
        </p:nvCxnSpPr>
        <p:spPr>
          <a:xfrm>
            <a:off x="10101696" y="4382053"/>
            <a:ext cx="3909000" cy="0"/>
          </a:xfrm>
          <a:prstGeom prst="straightConnector1">
            <a:avLst/>
          </a:prstGeom>
          <a:noFill/>
          <a:ln w="38100" cap="flat" cmpd="sng">
            <a:solidFill>
              <a:srgbClr val="FCF0FF"/>
            </a:solidFill>
            <a:prstDash val="solid"/>
            <a:round/>
            <a:headEnd type="none" w="sm" len="sm"/>
            <a:tailEnd type="none" w="sm" len="sm"/>
          </a:ln>
        </p:spPr>
      </p:cxnSp>
      <p:cxnSp>
        <p:nvCxnSpPr>
          <p:cNvPr id="49" name="Google Shape;49;p5"/>
          <p:cNvCxnSpPr/>
          <p:nvPr/>
        </p:nvCxnSpPr>
        <p:spPr>
          <a:xfrm>
            <a:off x="10101696" y="5975789"/>
            <a:ext cx="3909000" cy="0"/>
          </a:xfrm>
          <a:prstGeom prst="straightConnector1">
            <a:avLst/>
          </a:prstGeom>
          <a:noFill/>
          <a:ln w="38100" cap="flat" cmpd="sng">
            <a:solidFill>
              <a:srgbClr val="FCF0FF"/>
            </a:solidFill>
            <a:prstDash val="solid"/>
            <a:round/>
            <a:headEnd type="none" w="sm" len="sm"/>
            <a:tailEnd type="none" w="sm" len="sm"/>
          </a:ln>
        </p:spPr>
      </p:cxnSp>
      <p:cxnSp>
        <p:nvCxnSpPr>
          <p:cNvPr id="50" name="Google Shape;50;p5"/>
          <p:cNvCxnSpPr/>
          <p:nvPr/>
        </p:nvCxnSpPr>
        <p:spPr>
          <a:xfrm>
            <a:off x="10101696" y="7569525"/>
            <a:ext cx="3909000" cy="0"/>
          </a:xfrm>
          <a:prstGeom prst="straightConnector1">
            <a:avLst/>
          </a:prstGeom>
          <a:noFill/>
          <a:ln w="38100" cap="flat" cmpd="sng">
            <a:solidFill>
              <a:srgbClr val="FCF0FF"/>
            </a:solidFill>
            <a:prstDash val="solid"/>
            <a:round/>
            <a:headEnd type="none" w="sm" len="sm"/>
            <a:tailEnd type="none" w="sm" len="sm"/>
          </a:ln>
        </p:spPr>
      </p:cxnSp>
      <p:cxnSp>
        <p:nvCxnSpPr>
          <p:cNvPr id="51" name="Google Shape;51;p5"/>
          <p:cNvCxnSpPr/>
          <p:nvPr/>
        </p:nvCxnSpPr>
        <p:spPr>
          <a:xfrm>
            <a:off x="14853166" y="4382053"/>
            <a:ext cx="2115000" cy="0"/>
          </a:xfrm>
          <a:prstGeom prst="straightConnector1">
            <a:avLst/>
          </a:prstGeom>
          <a:noFill/>
          <a:ln w="38100" cap="flat" cmpd="sng">
            <a:solidFill>
              <a:srgbClr val="FCF0FF"/>
            </a:solidFill>
            <a:prstDash val="solid"/>
            <a:round/>
            <a:headEnd type="none" w="sm" len="sm"/>
            <a:tailEnd type="none" w="sm" len="sm"/>
          </a:ln>
        </p:spPr>
      </p:cxnSp>
      <p:cxnSp>
        <p:nvCxnSpPr>
          <p:cNvPr id="52" name="Google Shape;52;p5"/>
          <p:cNvCxnSpPr/>
          <p:nvPr/>
        </p:nvCxnSpPr>
        <p:spPr>
          <a:xfrm>
            <a:off x="14853166" y="5975789"/>
            <a:ext cx="2115000" cy="0"/>
          </a:xfrm>
          <a:prstGeom prst="straightConnector1">
            <a:avLst/>
          </a:prstGeom>
          <a:noFill/>
          <a:ln w="38100" cap="flat" cmpd="sng">
            <a:solidFill>
              <a:srgbClr val="FCF0FF"/>
            </a:solidFill>
            <a:prstDash val="solid"/>
            <a:round/>
            <a:headEnd type="none" w="sm" len="sm"/>
            <a:tailEnd type="none" w="sm" len="sm"/>
          </a:ln>
        </p:spPr>
      </p:cxnSp>
      <p:cxnSp>
        <p:nvCxnSpPr>
          <p:cNvPr id="53" name="Google Shape;53;p5"/>
          <p:cNvCxnSpPr/>
          <p:nvPr/>
        </p:nvCxnSpPr>
        <p:spPr>
          <a:xfrm>
            <a:off x="14853166" y="7569525"/>
            <a:ext cx="2115000" cy="0"/>
          </a:xfrm>
          <a:prstGeom prst="straightConnector1">
            <a:avLst/>
          </a:prstGeom>
          <a:noFill/>
          <a:ln w="38100" cap="flat" cmpd="sng">
            <a:solidFill>
              <a:srgbClr val="FCF0F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allery" type="twoObj">
  <p:cSld name="TWO_OBJECTS">
    <p:bg>
      <p:bgPr>
        <a:solidFill>
          <a:srgbClr val="FCF0FF"/>
        </a:solidFill>
        <a:effectLst/>
      </p:bgPr>
    </p:bg>
    <p:spTree>
      <p:nvGrpSpPr>
        <p:cNvPr id="1" name="Shape 54"/>
        <p:cNvGrpSpPr/>
        <p:nvPr/>
      </p:nvGrpSpPr>
      <p:grpSpPr>
        <a:xfrm>
          <a:off x="0" y="0"/>
          <a:ext cx="0" cy="0"/>
          <a:chOff x="0" y="0"/>
          <a:chExt cx="0" cy="0"/>
        </a:xfrm>
      </p:grpSpPr>
      <p:grpSp>
        <p:nvGrpSpPr>
          <p:cNvPr id="55" name="Google Shape;55;p6"/>
          <p:cNvGrpSpPr/>
          <p:nvPr/>
        </p:nvGrpSpPr>
        <p:grpSpPr>
          <a:xfrm>
            <a:off x="0" y="0"/>
            <a:ext cx="18288118" cy="10287066"/>
            <a:chOff x="0" y="0"/>
            <a:chExt cx="4816592" cy="2709333"/>
          </a:xfrm>
        </p:grpSpPr>
        <p:sp>
          <p:nvSpPr>
            <p:cNvPr id="56" name="Google Shape;56;p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57" name="Google Shape;57;p6"/>
            <p:cNvSpPr txBox="1"/>
            <p:nvPr/>
          </p:nvSpPr>
          <p:spPr>
            <a:xfrm>
              <a:off x="0" y="0"/>
              <a:ext cx="4816500" cy="27093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8" name="Google Shape;58;p6"/>
          <p:cNvSpPr>
            <a:spLocks noGrp="1"/>
          </p:cNvSpPr>
          <p:nvPr>
            <p:ph type="pic" idx="2"/>
          </p:nvPr>
        </p:nvSpPr>
        <p:spPr>
          <a:xfrm>
            <a:off x="1041100" y="2436625"/>
            <a:ext cx="5471400" cy="6844800"/>
          </a:xfrm>
          <a:prstGeom prst="rect">
            <a:avLst/>
          </a:prstGeom>
          <a:noFill/>
          <a:ln>
            <a:noFill/>
          </a:ln>
        </p:spPr>
      </p:sp>
      <p:sp>
        <p:nvSpPr>
          <p:cNvPr id="59" name="Google Shape;59;p6"/>
          <p:cNvSpPr>
            <a:spLocks noGrp="1"/>
          </p:cNvSpPr>
          <p:nvPr>
            <p:ph type="pic" idx="3"/>
          </p:nvPr>
        </p:nvSpPr>
        <p:spPr>
          <a:xfrm>
            <a:off x="6930400" y="1028700"/>
            <a:ext cx="5644800" cy="3729300"/>
          </a:xfrm>
          <a:prstGeom prst="rect">
            <a:avLst/>
          </a:prstGeom>
          <a:noFill/>
          <a:ln>
            <a:noFill/>
          </a:ln>
        </p:spPr>
      </p:sp>
      <p:sp>
        <p:nvSpPr>
          <p:cNvPr id="60" name="Google Shape;60;p6"/>
          <p:cNvSpPr>
            <a:spLocks noGrp="1"/>
          </p:cNvSpPr>
          <p:nvPr>
            <p:ph type="pic" idx="4"/>
          </p:nvPr>
        </p:nvSpPr>
        <p:spPr>
          <a:xfrm>
            <a:off x="12985175" y="1028750"/>
            <a:ext cx="4274100" cy="3729300"/>
          </a:xfrm>
          <a:prstGeom prst="rect">
            <a:avLst/>
          </a:prstGeom>
          <a:noFill/>
          <a:ln>
            <a:noFill/>
          </a:ln>
        </p:spPr>
      </p:sp>
      <p:sp>
        <p:nvSpPr>
          <p:cNvPr id="61" name="Google Shape;61;p6"/>
          <p:cNvSpPr>
            <a:spLocks noGrp="1"/>
          </p:cNvSpPr>
          <p:nvPr>
            <p:ph type="pic" idx="5"/>
          </p:nvPr>
        </p:nvSpPr>
        <p:spPr>
          <a:xfrm>
            <a:off x="6930400" y="5161825"/>
            <a:ext cx="2503500" cy="4096500"/>
          </a:xfrm>
          <a:prstGeom prst="rect">
            <a:avLst/>
          </a:prstGeom>
          <a:noFill/>
          <a:ln>
            <a:noFill/>
          </a:ln>
        </p:spPr>
      </p:sp>
      <p:sp>
        <p:nvSpPr>
          <p:cNvPr id="62" name="Google Shape;62;p6"/>
          <p:cNvSpPr>
            <a:spLocks noGrp="1"/>
          </p:cNvSpPr>
          <p:nvPr>
            <p:ph type="pic" idx="6"/>
          </p:nvPr>
        </p:nvSpPr>
        <p:spPr>
          <a:xfrm>
            <a:off x="9843500" y="5161825"/>
            <a:ext cx="7396800" cy="4096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2/14/2025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48694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2/14/2025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1033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80000" y="2521745"/>
            <a:ext cx="7537824" cy="1235868"/>
          </a:xfrm>
        </p:spPr>
        <p:txBody>
          <a:bodyPr anchor="b"/>
          <a:lstStyle>
            <a:lvl1pPr marL="0" indent="0">
              <a:buNone/>
              <a:defRPr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1680000" y="3757613"/>
            <a:ext cx="7537824" cy="55268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9479760" y="2521745"/>
            <a:ext cx="7553322" cy="1235868"/>
          </a:xfrm>
        </p:spPr>
        <p:txBody>
          <a:bodyPr vert="horz" lIns="91440" tIns="45720" rIns="91440" bIns="45720" rtlCol="0" anchor="b">
            <a:normAutofit/>
          </a:bodyPr>
          <a:lstStyle>
            <a:lvl1pPr>
              <a:buNone/>
              <a:defRPr lang="en-US"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9479760" y="3757613"/>
            <a:ext cx="7553322" cy="55268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2/14/2025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54765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Darker Grotesque"/>
              <a:buNone/>
              <a:defRPr sz="4400" i="0" u="none" strike="noStrike" cap="none">
                <a:solidFill>
                  <a:schemeClr val="dk1"/>
                </a:solidFill>
                <a:latin typeface="Darker Grotesque"/>
                <a:ea typeface="Darker Grotesque"/>
                <a:cs typeface="Darker Grotesque"/>
                <a:sym typeface="Darker Grotesque"/>
              </a:defRPr>
            </a:lvl1pPr>
            <a:lvl2pPr lvl="1">
              <a:spcBef>
                <a:spcPts val="0"/>
              </a:spcBef>
              <a:spcAft>
                <a:spcPts val="0"/>
              </a:spcAft>
              <a:buSzPts val="1400"/>
              <a:buFont typeface="Darker Grotesque"/>
              <a:buNone/>
              <a:defRPr sz="1800">
                <a:latin typeface="Darker Grotesque"/>
                <a:ea typeface="Darker Grotesque"/>
                <a:cs typeface="Darker Grotesque"/>
                <a:sym typeface="Darker Grotesque"/>
              </a:defRPr>
            </a:lvl2pPr>
            <a:lvl3pPr lvl="2">
              <a:spcBef>
                <a:spcPts val="0"/>
              </a:spcBef>
              <a:spcAft>
                <a:spcPts val="0"/>
              </a:spcAft>
              <a:buSzPts val="1400"/>
              <a:buFont typeface="Darker Grotesque"/>
              <a:buNone/>
              <a:defRPr sz="1800">
                <a:latin typeface="Darker Grotesque"/>
                <a:ea typeface="Darker Grotesque"/>
                <a:cs typeface="Darker Grotesque"/>
                <a:sym typeface="Darker Grotesque"/>
              </a:defRPr>
            </a:lvl3pPr>
            <a:lvl4pPr lvl="3">
              <a:spcBef>
                <a:spcPts val="0"/>
              </a:spcBef>
              <a:spcAft>
                <a:spcPts val="0"/>
              </a:spcAft>
              <a:buSzPts val="1400"/>
              <a:buFont typeface="Darker Grotesque"/>
              <a:buNone/>
              <a:defRPr sz="1800">
                <a:latin typeface="Darker Grotesque"/>
                <a:ea typeface="Darker Grotesque"/>
                <a:cs typeface="Darker Grotesque"/>
                <a:sym typeface="Darker Grotesque"/>
              </a:defRPr>
            </a:lvl4pPr>
            <a:lvl5pPr lvl="4">
              <a:spcBef>
                <a:spcPts val="0"/>
              </a:spcBef>
              <a:spcAft>
                <a:spcPts val="0"/>
              </a:spcAft>
              <a:buSzPts val="1400"/>
              <a:buFont typeface="Darker Grotesque"/>
              <a:buNone/>
              <a:defRPr sz="1800">
                <a:latin typeface="Darker Grotesque"/>
                <a:ea typeface="Darker Grotesque"/>
                <a:cs typeface="Darker Grotesque"/>
                <a:sym typeface="Darker Grotesque"/>
              </a:defRPr>
            </a:lvl5pPr>
            <a:lvl6pPr lvl="5">
              <a:spcBef>
                <a:spcPts val="0"/>
              </a:spcBef>
              <a:spcAft>
                <a:spcPts val="0"/>
              </a:spcAft>
              <a:buSzPts val="1400"/>
              <a:buFont typeface="Darker Grotesque"/>
              <a:buNone/>
              <a:defRPr sz="1800">
                <a:latin typeface="Darker Grotesque"/>
                <a:ea typeface="Darker Grotesque"/>
                <a:cs typeface="Darker Grotesque"/>
                <a:sym typeface="Darker Grotesque"/>
              </a:defRPr>
            </a:lvl6pPr>
            <a:lvl7pPr lvl="6">
              <a:spcBef>
                <a:spcPts val="0"/>
              </a:spcBef>
              <a:spcAft>
                <a:spcPts val="0"/>
              </a:spcAft>
              <a:buSzPts val="1400"/>
              <a:buFont typeface="Darker Grotesque"/>
              <a:buNone/>
              <a:defRPr sz="1800">
                <a:latin typeface="Darker Grotesque"/>
                <a:ea typeface="Darker Grotesque"/>
                <a:cs typeface="Darker Grotesque"/>
                <a:sym typeface="Darker Grotesque"/>
              </a:defRPr>
            </a:lvl7pPr>
            <a:lvl8pPr lvl="7">
              <a:spcBef>
                <a:spcPts val="0"/>
              </a:spcBef>
              <a:spcAft>
                <a:spcPts val="0"/>
              </a:spcAft>
              <a:buSzPts val="1400"/>
              <a:buFont typeface="Darker Grotesque"/>
              <a:buNone/>
              <a:defRPr sz="1800">
                <a:latin typeface="Darker Grotesque"/>
                <a:ea typeface="Darker Grotesque"/>
                <a:cs typeface="Darker Grotesque"/>
                <a:sym typeface="Darker Grotesque"/>
              </a:defRPr>
            </a:lvl8pPr>
            <a:lvl9pPr lvl="8">
              <a:spcBef>
                <a:spcPts val="0"/>
              </a:spcBef>
              <a:spcAft>
                <a:spcPts val="0"/>
              </a:spcAft>
              <a:buSzPts val="1400"/>
              <a:buFont typeface="Darker Grotesque"/>
              <a:buNone/>
              <a:defRPr sz="1800">
                <a:latin typeface="Darker Grotesque"/>
                <a:ea typeface="Darker Grotesque"/>
                <a:cs typeface="Darker Grotesque"/>
                <a:sym typeface="Darker Grotesque"/>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Darker Grotesque"/>
              <a:buChar char="•"/>
              <a:defRPr sz="3200" i="0" u="none" strike="noStrike" cap="none">
                <a:solidFill>
                  <a:schemeClr val="dk1"/>
                </a:solidFill>
                <a:latin typeface="Darker Grotesque"/>
                <a:ea typeface="Darker Grotesque"/>
                <a:cs typeface="Darker Grotesque"/>
                <a:sym typeface="Darker Grotesque"/>
              </a:defRPr>
            </a:lvl1pPr>
            <a:lvl2pPr marL="914400" marR="0" lvl="1" indent="-406400" algn="l" rtl="0">
              <a:spcBef>
                <a:spcPts val="560"/>
              </a:spcBef>
              <a:spcAft>
                <a:spcPts val="0"/>
              </a:spcAft>
              <a:buClr>
                <a:schemeClr val="dk1"/>
              </a:buClr>
              <a:buSzPts val="2800"/>
              <a:buFont typeface="Darker Grotesque"/>
              <a:buChar char="–"/>
              <a:defRPr sz="2800" i="0" u="none" strike="noStrike" cap="none">
                <a:solidFill>
                  <a:schemeClr val="dk1"/>
                </a:solidFill>
                <a:latin typeface="Darker Grotesque"/>
                <a:ea typeface="Darker Grotesque"/>
                <a:cs typeface="Darker Grotesque"/>
                <a:sym typeface="Darker Grotesque"/>
              </a:defRPr>
            </a:lvl2pPr>
            <a:lvl3pPr marL="1371600" marR="0" lvl="2" indent="-381000" algn="l" rtl="0">
              <a:spcBef>
                <a:spcPts val="480"/>
              </a:spcBef>
              <a:spcAft>
                <a:spcPts val="0"/>
              </a:spcAft>
              <a:buClr>
                <a:schemeClr val="dk1"/>
              </a:buClr>
              <a:buSzPts val="2400"/>
              <a:buFont typeface="Darker Grotesque"/>
              <a:buChar char="•"/>
              <a:defRPr sz="2400" i="0" u="none" strike="noStrike" cap="none">
                <a:solidFill>
                  <a:schemeClr val="dk1"/>
                </a:solidFill>
                <a:latin typeface="Darker Grotesque"/>
                <a:ea typeface="Darker Grotesque"/>
                <a:cs typeface="Darker Grotesque"/>
                <a:sym typeface="Darker Grotesque"/>
              </a:defRPr>
            </a:lvl3pPr>
            <a:lvl4pPr marL="1828800" marR="0" lvl="3" indent="-355600" algn="l" rtl="0">
              <a:spcBef>
                <a:spcPts val="400"/>
              </a:spcBef>
              <a:spcAft>
                <a:spcPts val="0"/>
              </a:spcAft>
              <a:buClr>
                <a:schemeClr val="dk1"/>
              </a:buClr>
              <a:buSzPts val="2000"/>
              <a:buFont typeface="Darker Grotesque"/>
              <a:buChar char="–"/>
              <a:defRPr sz="2000" i="0" u="none" strike="noStrike" cap="none">
                <a:solidFill>
                  <a:schemeClr val="dk1"/>
                </a:solidFill>
                <a:latin typeface="Darker Grotesque"/>
                <a:ea typeface="Darker Grotesque"/>
                <a:cs typeface="Darker Grotesque"/>
                <a:sym typeface="Darker Grotesque"/>
              </a:defRPr>
            </a:lvl4pPr>
            <a:lvl5pPr marL="2286000" marR="0" lvl="4" indent="-355600" algn="l" rtl="0">
              <a:spcBef>
                <a:spcPts val="400"/>
              </a:spcBef>
              <a:spcAft>
                <a:spcPts val="0"/>
              </a:spcAft>
              <a:buClr>
                <a:schemeClr val="dk1"/>
              </a:buClr>
              <a:buSzPts val="2000"/>
              <a:buFont typeface="Darker Grotesque"/>
              <a:buChar char="»"/>
              <a:defRPr sz="2000" i="0" u="none" strike="noStrike" cap="none">
                <a:solidFill>
                  <a:schemeClr val="dk1"/>
                </a:solidFill>
                <a:latin typeface="Darker Grotesque"/>
                <a:ea typeface="Darker Grotesque"/>
                <a:cs typeface="Darker Grotesque"/>
                <a:sym typeface="Darker Grotesque"/>
              </a:defRPr>
            </a:lvl5pPr>
            <a:lvl6pPr marL="2743200" marR="0" lvl="5" indent="-355600" algn="l" rtl="0">
              <a:spcBef>
                <a:spcPts val="400"/>
              </a:spcBef>
              <a:spcAft>
                <a:spcPts val="0"/>
              </a:spcAft>
              <a:buClr>
                <a:schemeClr val="dk1"/>
              </a:buClr>
              <a:buSzPts val="2000"/>
              <a:buFont typeface="Darker Grotesque"/>
              <a:buChar char="•"/>
              <a:defRPr sz="2000" i="0" u="none" strike="noStrike" cap="none">
                <a:solidFill>
                  <a:schemeClr val="dk1"/>
                </a:solidFill>
                <a:latin typeface="Darker Grotesque"/>
                <a:ea typeface="Darker Grotesque"/>
                <a:cs typeface="Darker Grotesque"/>
                <a:sym typeface="Darker Grotesque"/>
              </a:defRPr>
            </a:lvl6pPr>
            <a:lvl7pPr marL="3200400" marR="0" lvl="6" indent="-355600" algn="l" rtl="0">
              <a:spcBef>
                <a:spcPts val="400"/>
              </a:spcBef>
              <a:spcAft>
                <a:spcPts val="0"/>
              </a:spcAft>
              <a:buClr>
                <a:schemeClr val="dk1"/>
              </a:buClr>
              <a:buSzPts val="2000"/>
              <a:buFont typeface="Darker Grotesque"/>
              <a:buChar char="•"/>
              <a:defRPr sz="2000" i="0" u="none" strike="noStrike" cap="none">
                <a:solidFill>
                  <a:schemeClr val="dk1"/>
                </a:solidFill>
                <a:latin typeface="Darker Grotesque"/>
                <a:ea typeface="Darker Grotesque"/>
                <a:cs typeface="Darker Grotesque"/>
                <a:sym typeface="Darker Grotesque"/>
              </a:defRPr>
            </a:lvl7pPr>
            <a:lvl8pPr marL="3657600" marR="0" lvl="7" indent="-355600" algn="l" rtl="0">
              <a:spcBef>
                <a:spcPts val="400"/>
              </a:spcBef>
              <a:spcAft>
                <a:spcPts val="0"/>
              </a:spcAft>
              <a:buClr>
                <a:schemeClr val="dk1"/>
              </a:buClr>
              <a:buSzPts val="2000"/>
              <a:buFont typeface="Darker Grotesque"/>
              <a:buChar char="•"/>
              <a:defRPr sz="2000" i="0" u="none" strike="noStrike" cap="none">
                <a:solidFill>
                  <a:schemeClr val="dk1"/>
                </a:solidFill>
                <a:latin typeface="Darker Grotesque"/>
                <a:ea typeface="Darker Grotesque"/>
                <a:cs typeface="Darker Grotesque"/>
                <a:sym typeface="Darker Grotesque"/>
              </a:defRPr>
            </a:lvl8pPr>
            <a:lvl9pPr marL="4114800" marR="0" lvl="8" indent="-355600" algn="l" rtl="0">
              <a:spcBef>
                <a:spcPts val="400"/>
              </a:spcBef>
              <a:spcAft>
                <a:spcPts val="0"/>
              </a:spcAft>
              <a:buClr>
                <a:schemeClr val="dk1"/>
              </a:buClr>
              <a:buSzPts val="2000"/>
              <a:buFont typeface="Darker Grotesque"/>
              <a:buChar char="•"/>
              <a:defRPr sz="2000" i="0" u="none" strike="noStrike" cap="none">
                <a:solidFill>
                  <a:schemeClr val="dk1"/>
                </a:solidFill>
                <a:latin typeface="Darker Grotesque"/>
                <a:ea typeface="Darker Grotesque"/>
                <a:cs typeface="Darker Grotesque"/>
                <a:sym typeface="Darker Grotesque"/>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owl.purdue.edu/owl/research_and_citation/ieee_style/ieee_general_format.html"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0FF"/>
        </a:solidFill>
        <a:effectLst/>
      </p:bgPr>
    </p:bg>
    <p:spTree>
      <p:nvGrpSpPr>
        <p:cNvPr id="1" name="Shape 66"/>
        <p:cNvGrpSpPr/>
        <p:nvPr/>
      </p:nvGrpSpPr>
      <p:grpSpPr>
        <a:xfrm>
          <a:off x="0" y="0"/>
          <a:ext cx="0" cy="0"/>
          <a:chOff x="0" y="0"/>
          <a:chExt cx="0" cy="0"/>
        </a:xfrm>
      </p:grpSpPr>
      <p:pic>
        <p:nvPicPr>
          <p:cNvPr id="67" name="Google Shape;67;p7"/>
          <p:cNvPicPr preferRelativeResize="0"/>
          <p:nvPr/>
        </p:nvPicPr>
        <p:blipFill>
          <a:blip r:embed="rId3">
            <a:alphaModFix/>
          </a:blip>
          <a:stretch>
            <a:fillRect/>
          </a:stretch>
        </p:blipFill>
        <p:spPr>
          <a:xfrm>
            <a:off x="11242213" y="0"/>
            <a:ext cx="7048500" cy="10287000"/>
          </a:xfrm>
          <a:prstGeom prst="rect">
            <a:avLst/>
          </a:prstGeom>
          <a:noFill/>
          <a:ln>
            <a:noFill/>
          </a:ln>
        </p:spPr>
      </p:pic>
      <p:grpSp>
        <p:nvGrpSpPr>
          <p:cNvPr id="68" name="Google Shape;68;p7"/>
          <p:cNvGrpSpPr/>
          <p:nvPr/>
        </p:nvGrpSpPr>
        <p:grpSpPr>
          <a:xfrm>
            <a:off x="-62" y="-37"/>
            <a:ext cx="18288122" cy="10287066"/>
            <a:chOff x="0" y="0"/>
            <a:chExt cx="4816593" cy="2709333"/>
          </a:xfrm>
        </p:grpSpPr>
        <p:sp>
          <p:nvSpPr>
            <p:cNvPr id="69" name="Google Shape;69;p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70" name="Google Shape;70;p7"/>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1" name="Google Shape;71;p7"/>
          <p:cNvSpPr txBox="1"/>
          <p:nvPr/>
        </p:nvSpPr>
        <p:spPr>
          <a:xfrm>
            <a:off x="1028700" y="4503320"/>
            <a:ext cx="9541500" cy="1280351"/>
          </a:xfrm>
          <a:prstGeom prst="rect">
            <a:avLst/>
          </a:prstGeom>
          <a:noFill/>
          <a:ln>
            <a:noFill/>
          </a:ln>
        </p:spPr>
        <p:txBody>
          <a:bodyPr spcFirstLastPara="1" wrap="square" lIns="0" tIns="0" rIns="0" bIns="0" anchor="t" anchorCtr="0">
            <a:spAutoFit/>
          </a:bodyPr>
          <a:lstStyle/>
          <a:p>
            <a:pPr lvl="0">
              <a:lnSpc>
                <a:spcPct val="80000"/>
              </a:lnSpc>
            </a:pPr>
            <a:r>
              <a:rPr lang="en-US" sz="10400" dirty="0">
                <a:latin typeface="Darker Grotesque Medium"/>
                <a:ea typeface="Darker Grotesque Medium"/>
                <a:cs typeface="Darker Grotesque Medium"/>
                <a:sym typeface="Darker Grotesque Medium"/>
              </a:rPr>
              <a:t>Technical Research</a:t>
            </a:r>
            <a:endParaRPr dirty="0">
              <a:latin typeface="Darker Grotesque Medium"/>
              <a:ea typeface="Darker Grotesque Medium"/>
              <a:cs typeface="Darker Grotesque Medium"/>
              <a:sym typeface="Darker Grotesque Medium"/>
            </a:endParaRPr>
          </a:p>
        </p:txBody>
      </p:sp>
      <p:cxnSp>
        <p:nvCxnSpPr>
          <p:cNvPr id="72" name="Google Shape;72;p7"/>
          <p:cNvCxnSpPr/>
          <p:nvPr/>
        </p:nvCxnSpPr>
        <p:spPr>
          <a:xfrm>
            <a:off x="11263978" y="0"/>
            <a:ext cx="0" cy="10287000"/>
          </a:xfrm>
          <a:prstGeom prst="straightConnector1">
            <a:avLst/>
          </a:prstGeom>
          <a:noFill/>
          <a:ln w="57150" cap="flat" cmpd="sng">
            <a:solidFill>
              <a:srgbClr val="1D00AD"/>
            </a:solidFill>
            <a:prstDash val="solid"/>
            <a:round/>
            <a:headEnd type="none" w="sm" len="sm"/>
            <a:tailEnd type="none" w="sm" len="sm"/>
          </a:ln>
        </p:spPr>
      </p:cxnSp>
      <p:sp>
        <p:nvSpPr>
          <p:cNvPr id="73" name="Google Shape;73;p7"/>
          <p:cNvSpPr txBox="1"/>
          <p:nvPr/>
        </p:nvSpPr>
        <p:spPr>
          <a:xfrm>
            <a:off x="1501666" y="3118332"/>
            <a:ext cx="7053000" cy="812530"/>
          </a:xfrm>
          <a:prstGeom prst="rect">
            <a:avLst/>
          </a:prstGeom>
          <a:noFill/>
          <a:ln>
            <a:noFill/>
          </a:ln>
        </p:spPr>
        <p:txBody>
          <a:bodyPr spcFirstLastPara="1" wrap="square" lIns="0" tIns="0" rIns="0" bIns="0" anchor="t" anchorCtr="0">
            <a:spAutoFit/>
          </a:bodyPr>
          <a:lstStyle/>
          <a:p>
            <a:pPr lvl="0">
              <a:lnSpc>
                <a:spcPct val="120000"/>
              </a:lnSpc>
            </a:pPr>
            <a:r>
              <a:rPr lang="en-US" sz="4400" b="1" dirty="0">
                <a:latin typeface="Darker Grotesque SemiBold"/>
                <a:ea typeface="Darker Grotesque SemiBold"/>
                <a:cs typeface="Darker Grotesque SemiBold"/>
                <a:sym typeface="Darker Grotesque SemiBold"/>
              </a:rPr>
              <a:t>CHAPTER: 9</a:t>
            </a:r>
            <a:endParaRPr lang="en-US" sz="4400" b="1" dirty="0">
              <a:latin typeface="Darker Grotesque SemiBold"/>
              <a:ea typeface="Darker Grotesque SemiBold"/>
              <a:cs typeface="Darker Grotesque SemiBold"/>
              <a:sym typeface="Darker Grotesque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0FF"/>
        </a:solidFill>
        <a:effectLst/>
      </p:bgPr>
    </p:bg>
    <p:spTree>
      <p:nvGrpSpPr>
        <p:cNvPr id="1" name="Shape 245"/>
        <p:cNvGrpSpPr/>
        <p:nvPr/>
      </p:nvGrpSpPr>
      <p:grpSpPr>
        <a:xfrm>
          <a:off x="0" y="0"/>
          <a:ext cx="0" cy="0"/>
          <a:chOff x="0" y="0"/>
          <a:chExt cx="0" cy="0"/>
        </a:xfrm>
      </p:grpSpPr>
      <p:grpSp>
        <p:nvGrpSpPr>
          <p:cNvPr id="246" name="Google Shape;246;p15"/>
          <p:cNvGrpSpPr/>
          <p:nvPr/>
        </p:nvGrpSpPr>
        <p:grpSpPr>
          <a:xfrm>
            <a:off x="0" y="0"/>
            <a:ext cx="18288000" cy="10287000"/>
            <a:chOff x="0" y="0"/>
            <a:chExt cx="4816593" cy="2709333"/>
          </a:xfrm>
        </p:grpSpPr>
        <p:sp>
          <p:nvSpPr>
            <p:cNvPr id="247" name="Google Shape;247;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248" name="Google Shape;248;p15"/>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algn="ctr">
                <a:lnSpc>
                  <a:spcPct val="140000"/>
                </a:lnSpc>
              </a:pPr>
              <a:endParaRPr sz="1800">
                <a:latin typeface="Calibri"/>
                <a:ea typeface="Calibri"/>
                <a:cs typeface="Calibri"/>
                <a:sym typeface="Calibri"/>
              </a:endParaRPr>
            </a:p>
          </p:txBody>
        </p:sp>
      </p:grpSp>
      <p:sp>
        <p:nvSpPr>
          <p:cNvPr id="249" name="Google Shape;249;p15"/>
          <p:cNvSpPr txBox="1"/>
          <p:nvPr/>
        </p:nvSpPr>
        <p:spPr>
          <a:xfrm>
            <a:off x="514350" y="1283772"/>
            <a:ext cx="17259296" cy="1354217"/>
          </a:xfrm>
          <a:prstGeom prst="rect">
            <a:avLst/>
          </a:prstGeom>
          <a:noFill/>
          <a:ln>
            <a:noFill/>
          </a:ln>
        </p:spPr>
        <p:txBody>
          <a:bodyPr spcFirstLastPara="1" wrap="square" lIns="0" tIns="0" rIns="0" bIns="0" anchor="t" anchorCtr="0">
            <a:spAutoFit/>
          </a:bodyPr>
          <a:lstStyle/>
          <a:p>
            <a:pPr>
              <a:lnSpc>
                <a:spcPct val="80000"/>
              </a:lnSpc>
            </a:pPr>
            <a:r>
              <a:rPr lang="en-US" sz="4800" b="1" dirty="0">
                <a:latin typeface="+mn-lt"/>
                <a:ea typeface="Darker Grotesque SemiBold"/>
                <a:cs typeface="Darker Grotesque SemiBold"/>
                <a:sym typeface="Darker Grotesque SemiBold"/>
              </a:rPr>
              <a:t>Before starting your research, you ask yourself the following questions, to give direction to your work:</a:t>
            </a:r>
            <a:r>
              <a:rPr lang="en-US" sz="10400" dirty="0">
                <a:latin typeface="Darker Grotesque SemiBold"/>
                <a:ea typeface="Darker Grotesque SemiBold"/>
                <a:cs typeface="Darker Grotesque SemiBold"/>
                <a:sym typeface="Darker Grotesque SemiBold"/>
              </a:rPr>
              <a:t/>
            </a:r>
            <a:br>
              <a:rPr lang="en-US" sz="10400" dirty="0">
                <a:latin typeface="Darker Grotesque SemiBold"/>
                <a:ea typeface="Darker Grotesque SemiBold"/>
                <a:cs typeface="Darker Grotesque SemiBold"/>
                <a:sym typeface="Darker Grotesque SemiBold"/>
              </a:rPr>
            </a:br>
            <a:endParaRPr dirty="0">
              <a:latin typeface="Darker Grotesque SemiBold"/>
              <a:ea typeface="Darker Grotesque SemiBold"/>
              <a:cs typeface="Darker Grotesque SemiBold"/>
              <a:sym typeface="Darker Grotesque SemiBold"/>
            </a:endParaRPr>
          </a:p>
        </p:txBody>
      </p:sp>
      <p:sp>
        <p:nvSpPr>
          <p:cNvPr id="251" name="Google Shape;251;p15"/>
          <p:cNvSpPr txBox="1"/>
          <p:nvPr/>
        </p:nvSpPr>
        <p:spPr>
          <a:xfrm>
            <a:off x="514350" y="3259607"/>
            <a:ext cx="17259296" cy="5170646"/>
          </a:xfrm>
          <a:prstGeom prst="rect">
            <a:avLst/>
          </a:prstGeom>
          <a:noFill/>
          <a:ln>
            <a:noFill/>
          </a:ln>
        </p:spPr>
        <p:txBody>
          <a:bodyPr spcFirstLastPara="1" wrap="square" lIns="0" tIns="0" rIns="0" bIns="0" anchor="t" anchorCtr="0">
            <a:spAutoFit/>
          </a:bodyPr>
          <a:lstStyle/>
          <a:p>
            <a:pPr marL="685800" indent="-685800">
              <a:buFont typeface="Arial" panose="020B0604020202020204" pitchFamily="34" charset="0"/>
              <a:buChar char="•"/>
            </a:pPr>
            <a:r>
              <a:rPr lang="en-US" sz="4800" dirty="0">
                <a:solidFill>
                  <a:schemeClr val="tx1"/>
                </a:solidFill>
                <a:latin typeface="+mn-lt"/>
                <a:cs typeface="Times New Roman" panose="02020603050405020304" pitchFamily="18" charset="0"/>
              </a:rPr>
              <a:t>What questions must be answered during the research phase?</a:t>
            </a:r>
          </a:p>
          <a:p>
            <a:pPr marL="685800" indent="-685800">
              <a:buFont typeface="Arial" panose="020B0604020202020204" pitchFamily="34" charset="0"/>
              <a:buChar char="•"/>
            </a:pPr>
            <a:r>
              <a:rPr lang="en-US" sz="4800" dirty="0">
                <a:solidFill>
                  <a:schemeClr val="tx1"/>
                </a:solidFill>
                <a:latin typeface="+mn-lt"/>
                <a:cs typeface="Times New Roman" panose="02020603050405020304" pitchFamily="18" charset="0"/>
              </a:rPr>
              <a:t>What information might be most useful?</a:t>
            </a:r>
          </a:p>
          <a:p>
            <a:pPr marL="685800" indent="-685800">
              <a:buFont typeface="Arial" panose="020B0604020202020204" pitchFamily="34" charset="0"/>
              <a:buChar char="•"/>
            </a:pPr>
            <a:r>
              <a:rPr lang="en-US" sz="4800" dirty="0">
                <a:solidFill>
                  <a:schemeClr val="tx1"/>
                </a:solidFill>
                <a:latin typeface="+mn-lt"/>
                <a:cs typeface="Times New Roman" panose="02020603050405020304" pitchFamily="18" charset="0"/>
              </a:rPr>
              <a:t>What print and electronic sources would be most appropriate?</a:t>
            </a:r>
          </a:p>
          <a:p>
            <a:pPr marL="685800" indent="-685800">
              <a:buFont typeface="Arial" panose="020B0604020202020204" pitchFamily="34" charset="0"/>
              <a:buChar char="•"/>
            </a:pPr>
            <a:r>
              <a:rPr lang="en-US" sz="4800" dirty="0">
                <a:solidFill>
                  <a:schemeClr val="tx1"/>
                </a:solidFill>
                <a:latin typeface="+mn-lt"/>
                <a:cs typeface="Times New Roman" panose="02020603050405020304" pitchFamily="18" charset="0"/>
              </a:rPr>
              <a:t>What format must be used to document material borrowed from sources?</a:t>
            </a:r>
            <a:endParaRPr lang="en-US" sz="4800" dirty="0">
              <a:solidFill>
                <a:schemeClr val="tx1"/>
              </a:solidFill>
              <a:latin typeface="+mn-lt"/>
              <a:cs typeface="Times New Roman" panose="02020603050405020304" pitchFamily="18" charset="0"/>
            </a:endParaRPr>
          </a:p>
        </p:txBody>
      </p:sp>
    </p:spTree>
    <p:extLst>
      <p:ext uri="{BB962C8B-B14F-4D97-AF65-F5344CB8AC3E}">
        <p14:creationId xmlns:p14="http://schemas.microsoft.com/office/powerpoint/2010/main" val="1179510616"/>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15"/>
          <p:cNvGrpSpPr/>
          <p:nvPr/>
        </p:nvGrpSpPr>
        <p:grpSpPr>
          <a:xfrm>
            <a:off x="-3" y="0"/>
            <a:ext cx="18288000" cy="10287000"/>
            <a:chOff x="0" y="0"/>
            <a:chExt cx="4816593" cy="2709333"/>
          </a:xfrm>
        </p:grpSpPr>
        <p:sp>
          <p:nvSpPr>
            <p:cNvPr id="247" name="Google Shape;247;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248" name="Google Shape;248;p15"/>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algn="ctr">
                <a:lnSpc>
                  <a:spcPct val="140000"/>
                </a:lnSpc>
              </a:pPr>
              <a:endParaRPr sz="1800">
                <a:latin typeface="Calibri"/>
                <a:ea typeface="Calibri"/>
                <a:cs typeface="Calibri"/>
                <a:sym typeface="Calibri"/>
              </a:endParaRPr>
            </a:p>
          </p:txBody>
        </p:sp>
      </p:grpSp>
      <p:sp>
        <p:nvSpPr>
          <p:cNvPr id="249" name="Google Shape;249;p15"/>
          <p:cNvSpPr txBox="1"/>
          <p:nvPr/>
        </p:nvSpPr>
        <p:spPr>
          <a:xfrm>
            <a:off x="1318389" y="823579"/>
            <a:ext cx="15651217" cy="1280351"/>
          </a:xfrm>
          <a:prstGeom prst="rect">
            <a:avLst/>
          </a:prstGeom>
          <a:noFill/>
          <a:ln>
            <a:noFill/>
          </a:ln>
        </p:spPr>
        <p:txBody>
          <a:bodyPr spcFirstLastPara="1" wrap="square" lIns="0" tIns="0" rIns="0" bIns="0" anchor="t" anchorCtr="0">
            <a:spAutoFit/>
          </a:bodyPr>
          <a:lstStyle/>
          <a:p>
            <a:pPr>
              <a:lnSpc>
                <a:spcPct val="80000"/>
              </a:lnSpc>
            </a:pPr>
            <a:r>
              <a:rPr lang="en-US" sz="10400" dirty="0">
                <a:latin typeface="Darker Grotesque SemiBold"/>
                <a:ea typeface="Darker Grotesque SemiBold"/>
                <a:cs typeface="Darker Grotesque SemiBold"/>
                <a:sym typeface="Darker Grotesque SemiBold"/>
              </a:rPr>
              <a:t>1. Secondary Sources</a:t>
            </a:r>
            <a:endParaRPr dirty="0">
              <a:latin typeface="Darker Grotesque SemiBold"/>
              <a:ea typeface="Darker Grotesque SemiBold"/>
              <a:cs typeface="Darker Grotesque SemiBold"/>
              <a:sym typeface="Darker Grotesque SemiBold"/>
            </a:endParaRPr>
          </a:p>
        </p:txBody>
      </p:sp>
      <p:sp>
        <p:nvSpPr>
          <p:cNvPr id="251" name="Google Shape;251;p15"/>
          <p:cNvSpPr txBox="1"/>
          <p:nvPr/>
        </p:nvSpPr>
        <p:spPr>
          <a:xfrm>
            <a:off x="650327" y="2927508"/>
            <a:ext cx="15840403" cy="3385542"/>
          </a:xfrm>
          <a:prstGeom prst="rect">
            <a:avLst/>
          </a:prstGeom>
          <a:noFill/>
          <a:ln>
            <a:noFill/>
          </a:ln>
        </p:spPr>
        <p:txBody>
          <a:bodyPr spcFirstLastPara="1" wrap="square" lIns="0" tIns="0" rIns="0" bIns="0" anchor="t" anchorCtr="0">
            <a:spAutoFit/>
          </a:bodyPr>
          <a:lstStyle/>
          <a:p>
            <a:r>
              <a:rPr lang="en-US" sz="4400" dirty="0">
                <a:solidFill>
                  <a:schemeClr val="tx1"/>
                </a:solidFill>
              </a:rPr>
              <a:t>Information about a topic that has been shared through print, recorded media, or presentations. Secondary sources provide researchers and readers with the background information they need by establishing the professional and intellectual context for an issue or problem.</a:t>
            </a:r>
          </a:p>
        </p:txBody>
      </p:sp>
    </p:spTree>
    <p:extLst>
      <p:ext uri="{BB962C8B-B14F-4D97-AF65-F5344CB8AC3E}">
        <p14:creationId xmlns:p14="http://schemas.microsoft.com/office/powerpoint/2010/main" val="1504879800"/>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15"/>
          <p:cNvGrpSpPr/>
          <p:nvPr/>
        </p:nvGrpSpPr>
        <p:grpSpPr>
          <a:xfrm>
            <a:off x="-3" y="0"/>
            <a:ext cx="18288000" cy="10287000"/>
            <a:chOff x="0" y="0"/>
            <a:chExt cx="4816593" cy="2709333"/>
          </a:xfrm>
        </p:grpSpPr>
        <p:sp>
          <p:nvSpPr>
            <p:cNvPr id="247" name="Google Shape;247;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248" name="Google Shape;248;p15"/>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algn="ctr">
                <a:lnSpc>
                  <a:spcPct val="140000"/>
                </a:lnSpc>
              </a:pPr>
              <a:endParaRPr sz="1800">
                <a:latin typeface="Calibri"/>
                <a:ea typeface="Calibri"/>
                <a:cs typeface="Calibri"/>
                <a:sym typeface="Calibri"/>
              </a:endParaRPr>
            </a:p>
          </p:txBody>
        </p:sp>
      </p:grpSp>
      <p:sp>
        <p:nvSpPr>
          <p:cNvPr id="249" name="Google Shape;249;p15"/>
          <p:cNvSpPr txBox="1"/>
          <p:nvPr/>
        </p:nvSpPr>
        <p:spPr>
          <a:xfrm>
            <a:off x="1318389" y="823579"/>
            <a:ext cx="15651217" cy="1280351"/>
          </a:xfrm>
          <a:prstGeom prst="rect">
            <a:avLst/>
          </a:prstGeom>
          <a:noFill/>
          <a:ln>
            <a:noFill/>
          </a:ln>
        </p:spPr>
        <p:txBody>
          <a:bodyPr spcFirstLastPara="1" wrap="square" lIns="0" tIns="0" rIns="0" bIns="0" anchor="t" anchorCtr="0">
            <a:spAutoFit/>
          </a:bodyPr>
          <a:lstStyle/>
          <a:p>
            <a:pPr>
              <a:lnSpc>
                <a:spcPct val="80000"/>
              </a:lnSpc>
            </a:pPr>
            <a:r>
              <a:rPr lang="en-US" sz="10400" dirty="0" smtClean="0">
                <a:latin typeface="Darker Grotesque SemiBold"/>
                <a:ea typeface="Darker Grotesque SemiBold"/>
                <a:cs typeface="Darker Grotesque SemiBold"/>
                <a:sym typeface="Darker Grotesque SemiBold"/>
              </a:rPr>
              <a:t>Using Resources</a:t>
            </a:r>
            <a:endParaRPr dirty="0">
              <a:latin typeface="Darker Grotesque SemiBold"/>
              <a:ea typeface="Darker Grotesque SemiBold"/>
              <a:cs typeface="Darker Grotesque SemiBold"/>
              <a:sym typeface="Darker Grotesque SemiBold"/>
            </a:endParaRPr>
          </a:p>
        </p:txBody>
      </p:sp>
      <p:sp>
        <p:nvSpPr>
          <p:cNvPr id="251" name="Google Shape;251;p15"/>
          <p:cNvSpPr txBox="1"/>
          <p:nvPr/>
        </p:nvSpPr>
        <p:spPr>
          <a:xfrm>
            <a:off x="650327" y="2927508"/>
            <a:ext cx="17196239" cy="5416868"/>
          </a:xfrm>
          <a:prstGeom prst="rect">
            <a:avLst/>
          </a:prstGeom>
          <a:noFill/>
          <a:ln>
            <a:noFill/>
          </a:ln>
        </p:spPr>
        <p:txBody>
          <a:bodyPr spcFirstLastPara="1" wrap="square" lIns="0" tIns="0" rIns="0" bIns="0" anchor="t" anchorCtr="0">
            <a:spAutoFit/>
          </a:bodyPr>
          <a:lstStyle/>
          <a:p>
            <a:pPr marL="571500" indent="-571500">
              <a:buFont typeface="Arial" panose="020B0604020202020204" pitchFamily="34" charset="0"/>
              <a:buChar char="•"/>
            </a:pPr>
            <a:r>
              <a:rPr lang="en-US" sz="4400" dirty="0">
                <a:solidFill>
                  <a:schemeClr val="tx1"/>
                </a:solidFill>
              </a:rPr>
              <a:t>What are the author’s academic or professional qualifications?</a:t>
            </a:r>
          </a:p>
          <a:p>
            <a:pPr marL="571500" indent="-571500">
              <a:buFont typeface="Arial" panose="020B0604020202020204" pitchFamily="34" charset="0"/>
              <a:buChar char="•"/>
            </a:pPr>
            <a:r>
              <a:rPr lang="en-US" sz="4400" dirty="0">
                <a:solidFill>
                  <a:schemeClr val="tx1"/>
                </a:solidFill>
              </a:rPr>
              <a:t>Who is the publisher, and what is its reputation?</a:t>
            </a:r>
          </a:p>
          <a:p>
            <a:pPr marL="571500" indent="-571500">
              <a:buFont typeface="Arial" panose="020B0604020202020204" pitchFamily="34" charset="0"/>
              <a:buChar char="•"/>
            </a:pPr>
            <a:r>
              <a:rPr lang="en-US" sz="4400" dirty="0">
                <a:solidFill>
                  <a:schemeClr val="tx1"/>
                </a:solidFill>
              </a:rPr>
              <a:t>What are the scope and content of the work?</a:t>
            </a:r>
          </a:p>
          <a:p>
            <a:pPr marL="571500" indent="-571500">
              <a:buFont typeface="Arial" panose="020B0604020202020204" pitchFamily="34" charset="0"/>
              <a:buChar char="•"/>
            </a:pPr>
            <a:r>
              <a:rPr lang="en-US" sz="4400" dirty="0">
                <a:solidFill>
                  <a:schemeClr val="tx1"/>
                </a:solidFill>
              </a:rPr>
              <a:t>How does this information fit in with what you know about this topic?</a:t>
            </a:r>
          </a:p>
          <a:p>
            <a:pPr marL="571500" indent="-571500">
              <a:buFont typeface="Arial" panose="020B0604020202020204" pitchFamily="34" charset="0"/>
              <a:buChar char="•"/>
            </a:pPr>
            <a:r>
              <a:rPr lang="en-US" sz="4400" dirty="0">
                <a:solidFill>
                  <a:schemeClr val="tx1"/>
                </a:solidFill>
              </a:rPr>
              <a:t>What are the trends in information on this topic, and how does this book, article, journal, or Web site fit in?</a:t>
            </a:r>
          </a:p>
          <a:p>
            <a:pPr marL="571500" indent="-571500">
              <a:buFont typeface="Arial" panose="020B0604020202020204" pitchFamily="34" charset="0"/>
              <a:buChar char="•"/>
            </a:pPr>
            <a:r>
              <a:rPr lang="en-US" sz="4400" dirty="0">
                <a:solidFill>
                  <a:schemeClr val="tx1"/>
                </a:solidFill>
              </a:rPr>
              <a:t>How current is this information?</a:t>
            </a:r>
          </a:p>
        </p:txBody>
      </p:sp>
    </p:spTree>
    <p:extLst>
      <p:ext uri="{BB962C8B-B14F-4D97-AF65-F5344CB8AC3E}">
        <p14:creationId xmlns:p14="http://schemas.microsoft.com/office/powerpoint/2010/main" val="423366876"/>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0FF"/>
        </a:solidFill>
        <a:effectLst/>
      </p:bgPr>
    </p:bg>
    <p:spTree>
      <p:nvGrpSpPr>
        <p:cNvPr id="1" name="Shape 77"/>
        <p:cNvGrpSpPr/>
        <p:nvPr/>
      </p:nvGrpSpPr>
      <p:grpSpPr>
        <a:xfrm>
          <a:off x="0" y="0"/>
          <a:ext cx="0" cy="0"/>
          <a:chOff x="0" y="0"/>
          <a:chExt cx="0" cy="0"/>
        </a:xfrm>
      </p:grpSpPr>
      <p:grpSp>
        <p:nvGrpSpPr>
          <p:cNvPr id="78" name="Google Shape;78;p8"/>
          <p:cNvGrpSpPr/>
          <p:nvPr/>
        </p:nvGrpSpPr>
        <p:grpSpPr>
          <a:xfrm>
            <a:off x="0" y="0"/>
            <a:ext cx="18288000" cy="10287000"/>
            <a:chOff x="0" y="0"/>
            <a:chExt cx="4816593" cy="2709333"/>
          </a:xfrm>
        </p:grpSpPr>
        <p:sp>
          <p:nvSpPr>
            <p:cNvPr id="79" name="Google Shape;79;p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80" name="Google Shape;80;p8"/>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 name="Google Shape;81;p8"/>
          <p:cNvGrpSpPr/>
          <p:nvPr/>
        </p:nvGrpSpPr>
        <p:grpSpPr>
          <a:xfrm>
            <a:off x="1028700" y="3872863"/>
            <a:ext cx="16230600" cy="4749218"/>
            <a:chOff x="0" y="0"/>
            <a:chExt cx="4274726" cy="1250823"/>
          </a:xfrm>
        </p:grpSpPr>
        <p:sp>
          <p:nvSpPr>
            <p:cNvPr id="82" name="Google Shape;82;p8"/>
            <p:cNvSpPr/>
            <p:nvPr/>
          </p:nvSpPr>
          <p:spPr>
            <a:xfrm>
              <a:off x="0" y="0"/>
              <a:ext cx="4274726" cy="1250823"/>
            </a:xfrm>
            <a:custGeom>
              <a:avLst/>
              <a:gdLst/>
              <a:ahLst/>
              <a:cxnLst/>
              <a:rect l="l" t="t" r="r" b="b"/>
              <a:pathLst>
                <a:path w="4274726" h="1250823" extrusionOk="0">
                  <a:moveTo>
                    <a:pt x="0" y="0"/>
                  </a:moveTo>
                  <a:lnTo>
                    <a:pt x="4274726" y="0"/>
                  </a:lnTo>
                  <a:lnTo>
                    <a:pt x="4274726" y="1250823"/>
                  </a:lnTo>
                  <a:lnTo>
                    <a:pt x="0" y="1250823"/>
                  </a:lnTo>
                  <a:close/>
                </a:path>
              </a:pathLst>
            </a:custGeom>
            <a:gradFill>
              <a:gsLst>
                <a:gs pos="0">
                  <a:srgbClr val="1D00AD"/>
                </a:gs>
                <a:gs pos="100000">
                  <a:srgbClr val="CB6CE6"/>
                </a:gs>
              </a:gsLst>
              <a:lin ang="2700000" scaled="0"/>
            </a:gradFill>
            <a:ln>
              <a:noFill/>
            </a:ln>
          </p:spPr>
        </p:sp>
        <p:sp>
          <p:nvSpPr>
            <p:cNvPr id="83" name="Google Shape;83;p8"/>
            <p:cNvSpPr txBox="1"/>
            <p:nvPr/>
          </p:nvSpPr>
          <p:spPr>
            <a:xfrm>
              <a:off x="0" y="0"/>
              <a:ext cx="4274726" cy="125082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4" name="Google Shape;84;p8"/>
          <p:cNvSpPr txBox="1"/>
          <p:nvPr/>
        </p:nvSpPr>
        <p:spPr>
          <a:xfrm>
            <a:off x="4438954" y="876172"/>
            <a:ext cx="8653200" cy="1600438"/>
          </a:xfrm>
          <a:prstGeom prst="rect">
            <a:avLst/>
          </a:prstGeom>
          <a:noFill/>
          <a:ln>
            <a:noFill/>
          </a:ln>
        </p:spPr>
        <p:txBody>
          <a:bodyPr spcFirstLastPara="1" wrap="square" lIns="0" tIns="0" rIns="0" bIns="0" anchor="t" anchorCtr="0">
            <a:spAutoFit/>
          </a:bodyPr>
          <a:lstStyle/>
          <a:p>
            <a:pPr lvl="0" algn="ctr"/>
            <a:r>
              <a:rPr lang="en-US" sz="10400" dirty="0">
                <a:latin typeface="Darker Grotesque Medium"/>
                <a:ea typeface="Darker Grotesque Medium"/>
                <a:cs typeface="Darker Grotesque Medium"/>
                <a:sym typeface="Darker Grotesque Medium"/>
              </a:rPr>
              <a:t>Online </a:t>
            </a:r>
            <a:r>
              <a:rPr lang="en-US" sz="10400" dirty="0" smtClean="0">
                <a:latin typeface="Darker Grotesque Medium"/>
                <a:ea typeface="Darker Grotesque Medium"/>
                <a:cs typeface="Darker Grotesque Medium"/>
                <a:sym typeface="Darker Grotesque Medium"/>
              </a:rPr>
              <a:t>Search</a:t>
            </a:r>
            <a:endParaRPr dirty="0">
              <a:latin typeface="Darker Grotesque Medium"/>
              <a:ea typeface="Darker Grotesque Medium"/>
              <a:cs typeface="Darker Grotesque Medium"/>
              <a:sym typeface="Darker Grotesque Medium"/>
            </a:endParaRPr>
          </a:p>
        </p:txBody>
      </p:sp>
      <p:sp>
        <p:nvSpPr>
          <p:cNvPr id="87" name="Google Shape;87;p8"/>
          <p:cNvSpPr txBox="1"/>
          <p:nvPr/>
        </p:nvSpPr>
        <p:spPr>
          <a:xfrm>
            <a:off x="1604976" y="4983502"/>
            <a:ext cx="4277590" cy="1354217"/>
          </a:xfrm>
          <a:prstGeom prst="rect">
            <a:avLst/>
          </a:prstGeom>
          <a:noFill/>
          <a:ln>
            <a:noFill/>
          </a:ln>
        </p:spPr>
        <p:txBody>
          <a:bodyPr spcFirstLastPara="1" wrap="square" lIns="0" tIns="0" rIns="0" bIns="0" anchor="t" anchorCtr="0">
            <a:spAutoFit/>
          </a:bodyPr>
          <a:lstStyle/>
          <a:p>
            <a:pPr lvl="0"/>
            <a:r>
              <a:rPr lang="en-US" sz="4400" dirty="0">
                <a:solidFill>
                  <a:srgbClr val="FFFDFC"/>
                </a:solidFill>
                <a:latin typeface="+mn-lt"/>
                <a:ea typeface="Darker Grotesque"/>
                <a:cs typeface="Darker Grotesque"/>
                <a:sym typeface="Darker Grotesque"/>
              </a:rPr>
              <a:t> Author or </a:t>
            </a:r>
            <a:r>
              <a:rPr lang="en-US" sz="4400" dirty="0" smtClean="0">
                <a:solidFill>
                  <a:srgbClr val="FFFDFC"/>
                </a:solidFill>
                <a:latin typeface="+mn-lt"/>
                <a:ea typeface="Darker Grotesque"/>
                <a:cs typeface="Darker Grotesque"/>
                <a:sym typeface="Darker Grotesque"/>
              </a:rPr>
              <a:t>Title Search</a:t>
            </a:r>
            <a:endParaRPr lang="en-US" sz="4400" dirty="0">
              <a:solidFill>
                <a:srgbClr val="FFFDFC"/>
              </a:solidFill>
              <a:latin typeface="+mn-lt"/>
              <a:ea typeface="Darker Grotesque"/>
              <a:cs typeface="Darker Grotesque"/>
              <a:sym typeface="Darker Grotesque"/>
            </a:endParaRPr>
          </a:p>
        </p:txBody>
      </p:sp>
      <p:cxnSp>
        <p:nvCxnSpPr>
          <p:cNvPr id="94" name="Google Shape;94;p8"/>
          <p:cNvCxnSpPr/>
          <p:nvPr/>
        </p:nvCxnSpPr>
        <p:spPr>
          <a:xfrm rot="10800000">
            <a:off x="6372056" y="4378589"/>
            <a:ext cx="0" cy="3737766"/>
          </a:xfrm>
          <a:prstGeom prst="straightConnector1">
            <a:avLst/>
          </a:prstGeom>
          <a:noFill/>
          <a:ln w="38100" cap="flat" cmpd="sng">
            <a:solidFill>
              <a:srgbClr val="FCF0FF"/>
            </a:solidFill>
            <a:prstDash val="solid"/>
            <a:round/>
            <a:headEnd type="none" w="sm" len="sm"/>
            <a:tailEnd type="none" w="sm" len="sm"/>
          </a:ln>
        </p:spPr>
      </p:cxnSp>
      <p:cxnSp>
        <p:nvCxnSpPr>
          <p:cNvPr id="95" name="Google Shape;95;p8"/>
          <p:cNvCxnSpPr/>
          <p:nvPr/>
        </p:nvCxnSpPr>
        <p:spPr>
          <a:xfrm rot="10800000">
            <a:off x="11914561" y="4378589"/>
            <a:ext cx="0" cy="3737766"/>
          </a:xfrm>
          <a:prstGeom prst="straightConnector1">
            <a:avLst/>
          </a:prstGeom>
          <a:noFill/>
          <a:ln w="38100" cap="flat" cmpd="sng">
            <a:solidFill>
              <a:srgbClr val="FCF0FF"/>
            </a:solidFill>
            <a:prstDash val="solid"/>
            <a:round/>
            <a:headEnd type="none" w="sm" len="sm"/>
            <a:tailEnd type="none" w="sm" len="sm"/>
          </a:ln>
        </p:spPr>
      </p:cxnSp>
      <p:sp>
        <p:nvSpPr>
          <p:cNvPr id="20" name="Google Shape;87;p8"/>
          <p:cNvSpPr txBox="1"/>
          <p:nvPr/>
        </p:nvSpPr>
        <p:spPr>
          <a:xfrm>
            <a:off x="6657992" y="4893255"/>
            <a:ext cx="4277590" cy="1354217"/>
          </a:xfrm>
          <a:prstGeom prst="rect">
            <a:avLst/>
          </a:prstGeom>
          <a:noFill/>
          <a:ln>
            <a:noFill/>
          </a:ln>
        </p:spPr>
        <p:txBody>
          <a:bodyPr spcFirstLastPara="1" wrap="square" lIns="0" tIns="0" rIns="0" bIns="0" anchor="t" anchorCtr="0">
            <a:spAutoFit/>
          </a:bodyPr>
          <a:lstStyle/>
          <a:p>
            <a:pPr lvl="0"/>
            <a:r>
              <a:rPr lang="en-US" sz="4400" dirty="0" smtClean="0">
                <a:solidFill>
                  <a:srgbClr val="FFFDFC"/>
                </a:solidFill>
                <a:latin typeface="+mn-lt"/>
                <a:ea typeface="Darker Grotesque"/>
                <a:cs typeface="Darker Grotesque"/>
                <a:sym typeface="Darker Grotesque"/>
              </a:rPr>
              <a:t>Subject </a:t>
            </a:r>
            <a:r>
              <a:rPr lang="en-US" sz="4400" dirty="0">
                <a:solidFill>
                  <a:srgbClr val="FFFDFC"/>
                </a:solidFill>
                <a:latin typeface="+mn-lt"/>
                <a:ea typeface="Darker Grotesque"/>
                <a:cs typeface="Darker Grotesque"/>
                <a:sym typeface="Darker Grotesque"/>
              </a:rPr>
              <a:t>Search</a:t>
            </a:r>
          </a:p>
          <a:p>
            <a:pPr lvl="0"/>
            <a:r>
              <a:rPr lang="en-US" sz="4400" dirty="0">
                <a:solidFill>
                  <a:srgbClr val="FFFDFC"/>
                </a:solidFill>
                <a:latin typeface="+mn-lt"/>
                <a:ea typeface="Darker Grotesque"/>
                <a:cs typeface="Darker Grotesque"/>
                <a:sym typeface="Darker Grotesque"/>
              </a:rPr>
              <a:t> </a:t>
            </a:r>
            <a:endParaRPr lang="en-US" sz="4400" dirty="0">
              <a:solidFill>
                <a:srgbClr val="FFFDFC"/>
              </a:solidFill>
              <a:latin typeface="+mn-lt"/>
              <a:ea typeface="Darker Grotesque"/>
              <a:cs typeface="Darker Grotesque"/>
              <a:sym typeface="Darker Grotesque"/>
            </a:endParaRPr>
          </a:p>
        </p:txBody>
      </p:sp>
      <p:sp>
        <p:nvSpPr>
          <p:cNvPr id="21" name="Google Shape;87;p8"/>
          <p:cNvSpPr txBox="1"/>
          <p:nvPr/>
        </p:nvSpPr>
        <p:spPr>
          <a:xfrm>
            <a:off x="12123031" y="4893255"/>
            <a:ext cx="4277590" cy="677108"/>
          </a:xfrm>
          <a:prstGeom prst="rect">
            <a:avLst/>
          </a:prstGeom>
          <a:noFill/>
          <a:ln>
            <a:noFill/>
          </a:ln>
        </p:spPr>
        <p:txBody>
          <a:bodyPr spcFirstLastPara="1" wrap="square" lIns="0" tIns="0" rIns="0" bIns="0" anchor="t" anchorCtr="0">
            <a:spAutoFit/>
          </a:bodyPr>
          <a:lstStyle/>
          <a:p>
            <a:pPr lvl="0"/>
            <a:r>
              <a:rPr lang="en-US" sz="4400" dirty="0" smtClean="0">
                <a:solidFill>
                  <a:srgbClr val="FFFDFC"/>
                </a:solidFill>
                <a:latin typeface="+mn-lt"/>
                <a:ea typeface="Darker Grotesque"/>
                <a:cs typeface="Darker Grotesque"/>
                <a:sym typeface="Darker Grotesque"/>
              </a:rPr>
              <a:t>Keyword </a:t>
            </a:r>
            <a:r>
              <a:rPr lang="en-US" sz="4400" dirty="0">
                <a:solidFill>
                  <a:srgbClr val="FFFDFC"/>
                </a:solidFill>
                <a:latin typeface="+mn-lt"/>
                <a:ea typeface="Darker Grotesque"/>
                <a:cs typeface="Darker Grotesque"/>
                <a:sym typeface="Darker Grotesque"/>
              </a:rPr>
              <a:t>Search</a:t>
            </a:r>
            <a:endParaRPr lang="en-US" sz="4400" dirty="0">
              <a:solidFill>
                <a:srgbClr val="FFFDFC"/>
              </a:solidFill>
              <a:latin typeface="+mn-lt"/>
              <a:ea typeface="Darker Grotesque"/>
              <a:cs typeface="Darker Grotesque"/>
              <a:sym typeface="Darker Grotesque"/>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0FF"/>
        </a:solidFill>
        <a:effectLst/>
      </p:bgPr>
    </p:bg>
    <p:spTree>
      <p:nvGrpSpPr>
        <p:cNvPr id="1" name="Shape 108"/>
        <p:cNvGrpSpPr/>
        <p:nvPr/>
      </p:nvGrpSpPr>
      <p:grpSpPr>
        <a:xfrm>
          <a:off x="0" y="0"/>
          <a:ext cx="0" cy="0"/>
          <a:chOff x="0" y="0"/>
          <a:chExt cx="0" cy="0"/>
        </a:xfrm>
      </p:grpSpPr>
      <p:grpSp>
        <p:nvGrpSpPr>
          <p:cNvPr id="109" name="Google Shape;109;p10"/>
          <p:cNvGrpSpPr/>
          <p:nvPr/>
        </p:nvGrpSpPr>
        <p:grpSpPr>
          <a:xfrm>
            <a:off x="0" y="0"/>
            <a:ext cx="18288000" cy="10287000"/>
            <a:chOff x="0" y="0"/>
            <a:chExt cx="4816593" cy="2709333"/>
          </a:xfrm>
        </p:grpSpPr>
        <p:sp>
          <p:nvSpPr>
            <p:cNvPr id="110" name="Google Shape;110;p1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111" name="Google Shape;111;p10"/>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10"/>
          <p:cNvSpPr txBox="1"/>
          <p:nvPr/>
        </p:nvSpPr>
        <p:spPr>
          <a:xfrm>
            <a:off x="536027" y="622225"/>
            <a:ext cx="16230600" cy="160043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400" i="0" u="none" strike="noStrike" cap="none" dirty="0" smtClean="0">
                <a:solidFill>
                  <a:srgbClr val="000000"/>
                </a:solidFill>
                <a:latin typeface="Darker Grotesque SemiBold"/>
                <a:ea typeface="Darker Grotesque SemiBold"/>
                <a:cs typeface="Darker Grotesque SemiBold"/>
                <a:sym typeface="Darker Grotesque SemiBold"/>
              </a:rPr>
              <a:t>Library Resources</a:t>
            </a:r>
            <a:endParaRPr dirty="0">
              <a:latin typeface="Darker Grotesque SemiBold"/>
              <a:ea typeface="Darker Grotesque SemiBold"/>
              <a:cs typeface="Darker Grotesque SemiBold"/>
              <a:sym typeface="Darker Grotesque SemiBold"/>
            </a:endParaRPr>
          </a:p>
        </p:txBody>
      </p:sp>
      <p:sp>
        <p:nvSpPr>
          <p:cNvPr id="113" name="Google Shape;113;p10"/>
          <p:cNvSpPr txBox="1"/>
          <p:nvPr/>
        </p:nvSpPr>
        <p:spPr>
          <a:xfrm>
            <a:off x="1296713" y="4108460"/>
            <a:ext cx="4439280" cy="10156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b="1" i="0" u="none" strike="noStrike" cap="none" dirty="0" smtClean="0">
                <a:solidFill>
                  <a:srgbClr val="000000"/>
                </a:solidFill>
                <a:latin typeface="Darker Grotesque SemiBold"/>
                <a:ea typeface="Darker Grotesque SemiBold"/>
                <a:cs typeface="Darker Grotesque SemiBold"/>
                <a:sym typeface="Darker Grotesque SemiBold"/>
              </a:rPr>
              <a:t>Books</a:t>
            </a:r>
            <a:endParaRPr sz="6600" dirty="0"/>
          </a:p>
        </p:txBody>
      </p:sp>
      <p:grpSp>
        <p:nvGrpSpPr>
          <p:cNvPr id="114" name="Google Shape;114;p10"/>
          <p:cNvGrpSpPr/>
          <p:nvPr/>
        </p:nvGrpSpPr>
        <p:grpSpPr>
          <a:xfrm>
            <a:off x="1029645" y="3297201"/>
            <a:ext cx="4439280" cy="148197"/>
            <a:chOff x="0" y="0"/>
            <a:chExt cx="1169193" cy="39031"/>
          </a:xfrm>
        </p:grpSpPr>
        <p:sp>
          <p:nvSpPr>
            <p:cNvPr id="115" name="Google Shape;115;p10"/>
            <p:cNvSpPr/>
            <p:nvPr/>
          </p:nvSpPr>
          <p:spPr>
            <a:xfrm>
              <a:off x="0" y="0"/>
              <a:ext cx="1169193" cy="39031"/>
            </a:xfrm>
            <a:custGeom>
              <a:avLst/>
              <a:gdLst/>
              <a:ahLst/>
              <a:cxnLst/>
              <a:rect l="l" t="t" r="r" b="b"/>
              <a:pathLst>
                <a:path w="1169193" h="39031" extrusionOk="0">
                  <a:moveTo>
                    <a:pt x="0" y="0"/>
                  </a:moveTo>
                  <a:lnTo>
                    <a:pt x="1169193" y="0"/>
                  </a:lnTo>
                  <a:lnTo>
                    <a:pt x="1169193" y="39031"/>
                  </a:lnTo>
                  <a:lnTo>
                    <a:pt x="0" y="39031"/>
                  </a:lnTo>
                  <a:close/>
                </a:path>
              </a:pathLst>
            </a:custGeom>
            <a:gradFill>
              <a:gsLst>
                <a:gs pos="0">
                  <a:srgbClr val="1D00AD"/>
                </a:gs>
                <a:gs pos="100000">
                  <a:srgbClr val="CB6CE6"/>
                </a:gs>
              </a:gsLst>
              <a:lin ang="2700000" scaled="0"/>
            </a:gradFill>
            <a:ln>
              <a:noFill/>
            </a:ln>
          </p:spPr>
        </p:sp>
        <p:sp>
          <p:nvSpPr>
            <p:cNvPr id="116" name="Google Shape;116;p10"/>
            <p:cNvSpPr txBox="1"/>
            <p:nvPr/>
          </p:nvSpPr>
          <p:spPr>
            <a:xfrm>
              <a:off x="0" y="0"/>
              <a:ext cx="1169193" cy="39031"/>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 name="Google Shape;120;p10"/>
          <p:cNvSpPr txBox="1"/>
          <p:nvPr/>
        </p:nvSpPr>
        <p:spPr>
          <a:xfrm>
            <a:off x="7241431" y="4002406"/>
            <a:ext cx="5989610" cy="10156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b="1" i="0" u="none" strike="noStrike" cap="none" dirty="0" smtClean="0">
                <a:solidFill>
                  <a:srgbClr val="000000"/>
                </a:solidFill>
                <a:latin typeface="Darker Grotesque SemiBold"/>
                <a:ea typeface="Darker Grotesque SemiBold"/>
                <a:cs typeface="Darker Grotesque SemiBold"/>
                <a:sym typeface="Darker Grotesque SemiBold"/>
              </a:rPr>
              <a:t>Periodicals</a:t>
            </a:r>
            <a:endParaRPr sz="6600" dirty="0"/>
          </a:p>
        </p:txBody>
      </p:sp>
      <p:grpSp>
        <p:nvGrpSpPr>
          <p:cNvPr id="121" name="Google Shape;121;p10"/>
          <p:cNvGrpSpPr/>
          <p:nvPr/>
        </p:nvGrpSpPr>
        <p:grpSpPr>
          <a:xfrm>
            <a:off x="6924833" y="3297201"/>
            <a:ext cx="4439280" cy="148197"/>
            <a:chOff x="0" y="0"/>
            <a:chExt cx="1169193" cy="39031"/>
          </a:xfrm>
        </p:grpSpPr>
        <p:sp>
          <p:nvSpPr>
            <p:cNvPr id="122" name="Google Shape;122;p10"/>
            <p:cNvSpPr/>
            <p:nvPr/>
          </p:nvSpPr>
          <p:spPr>
            <a:xfrm>
              <a:off x="0" y="0"/>
              <a:ext cx="1169193" cy="39031"/>
            </a:xfrm>
            <a:custGeom>
              <a:avLst/>
              <a:gdLst/>
              <a:ahLst/>
              <a:cxnLst/>
              <a:rect l="l" t="t" r="r" b="b"/>
              <a:pathLst>
                <a:path w="1169193" h="39031" extrusionOk="0">
                  <a:moveTo>
                    <a:pt x="0" y="0"/>
                  </a:moveTo>
                  <a:lnTo>
                    <a:pt x="1169193" y="0"/>
                  </a:lnTo>
                  <a:lnTo>
                    <a:pt x="1169193" y="39031"/>
                  </a:lnTo>
                  <a:lnTo>
                    <a:pt x="0" y="39031"/>
                  </a:lnTo>
                  <a:close/>
                </a:path>
              </a:pathLst>
            </a:custGeom>
            <a:gradFill>
              <a:gsLst>
                <a:gs pos="0">
                  <a:srgbClr val="1D00AD"/>
                </a:gs>
                <a:gs pos="100000">
                  <a:srgbClr val="CB6CE6"/>
                </a:gs>
              </a:gsLst>
              <a:lin ang="2700000" scaled="0"/>
            </a:gradFill>
            <a:ln>
              <a:noFill/>
            </a:ln>
          </p:spPr>
        </p:sp>
        <p:sp>
          <p:nvSpPr>
            <p:cNvPr id="123" name="Google Shape;123;p10"/>
            <p:cNvSpPr txBox="1"/>
            <p:nvPr/>
          </p:nvSpPr>
          <p:spPr>
            <a:xfrm>
              <a:off x="0" y="0"/>
              <a:ext cx="1169193" cy="39031"/>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 name="Google Shape;127;p10"/>
          <p:cNvSpPr txBox="1"/>
          <p:nvPr/>
        </p:nvSpPr>
        <p:spPr>
          <a:xfrm>
            <a:off x="13214713" y="3975511"/>
            <a:ext cx="5801709" cy="10156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b="1" i="0" u="none" strike="noStrike" cap="none" dirty="0" smtClean="0">
                <a:solidFill>
                  <a:srgbClr val="000000"/>
                </a:solidFill>
                <a:latin typeface="Darker Grotesque SemiBold"/>
                <a:ea typeface="Darker Grotesque SemiBold"/>
                <a:cs typeface="Darker Grotesque SemiBold"/>
                <a:sym typeface="Darker Grotesque SemiBold"/>
              </a:rPr>
              <a:t>Newspaper</a:t>
            </a:r>
            <a:endParaRPr sz="6600" dirty="0"/>
          </a:p>
        </p:txBody>
      </p:sp>
      <p:grpSp>
        <p:nvGrpSpPr>
          <p:cNvPr id="128" name="Google Shape;128;p10"/>
          <p:cNvGrpSpPr/>
          <p:nvPr/>
        </p:nvGrpSpPr>
        <p:grpSpPr>
          <a:xfrm>
            <a:off x="12820020" y="3297201"/>
            <a:ext cx="4439280" cy="148197"/>
            <a:chOff x="0" y="0"/>
            <a:chExt cx="1169193" cy="39031"/>
          </a:xfrm>
        </p:grpSpPr>
        <p:sp>
          <p:nvSpPr>
            <p:cNvPr id="129" name="Google Shape;129;p10"/>
            <p:cNvSpPr/>
            <p:nvPr/>
          </p:nvSpPr>
          <p:spPr>
            <a:xfrm>
              <a:off x="0" y="0"/>
              <a:ext cx="1169193" cy="39031"/>
            </a:xfrm>
            <a:custGeom>
              <a:avLst/>
              <a:gdLst/>
              <a:ahLst/>
              <a:cxnLst/>
              <a:rect l="l" t="t" r="r" b="b"/>
              <a:pathLst>
                <a:path w="1169193" h="39031" extrusionOk="0">
                  <a:moveTo>
                    <a:pt x="0" y="0"/>
                  </a:moveTo>
                  <a:lnTo>
                    <a:pt x="1169193" y="0"/>
                  </a:lnTo>
                  <a:lnTo>
                    <a:pt x="1169193" y="39031"/>
                  </a:lnTo>
                  <a:lnTo>
                    <a:pt x="0" y="39031"/>
                  </a:lnTo>
                  <a:close/>
                </a:path>
              </a:pathLst>
            </a:custGeom>
            <a:gradFill>
              <a:gsLst>
                <a:gs pos="0">
                  <a:srgbClr val="1D00AD"/>
                </a:gs>
                <a:gs pos="100000">
                  <a:srgbClr val="CB6CE6"/>
                </a:gs>
              </a:gsLst>
              <a:lin ang="2700000" scaled="0"/>
            </a:gradFill>
            <a:ln>
              <a:noFill/>
            </a:ln>
          </p:spPr>
        </p:sp>
        <p:sp>
          <p:nvSpPr>
            <p:cNvPr id="130" name="Google Shape;130;p10"/>
            <p:cNvSpPr txBox="1"/>
            <p:nvPr/>
          </p:nvSpPr>
          <p:spPr>
            <a:xfrm>
              <a:off x="0" y="0"/>
              <a:ext cx="1169193" cy="39031"/>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134;p10"/>
          <p:cNvSpPr txBox="1"/>
          <p:nvPr/>
        </p:nvSpPr>
        <p:spPr>
          <a:xfrm>
            <a:off x="1247955" y="7199851"/>
            <a:ext cx="5960654" cy="20313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b="1" i="0" u="none" strike="noStrike" cap="none" dirty="0" smtClean="0">
                <a:solidFill>
                  <a:srgbClr val="000000"/>
                </a:solidFill>
                <a:latin typeface="Darker Grotesque SemiBold"/>
                <a:ea typeface="Darker Grotesque SemiBold"/>
                <a:cs typeface="Darker Grotesque SemiBold"/>
                <a:sym typeface="Darker Grotesque SemiBold"/>
              </a:rPr>
              <a:t>Company Directories</a:t>
            </a:r>
            <a:endParaRPr sz="6600" dirty="0"/>
          </a:p>
        </p:txBody>
      </p:sp>
      <p:grpSp>
        <p:nvGrpSpPr>
          <p:cNvPr id="135" name="Google Shape;135;p10"/>
          <p:cNvGrpSpPr/>
          <p:nvPr/>
        </p:nvGrpSpPr>
        <p:grpSpPr>
          <a:xfrm>
            <a:off x="1028700" y="6424576"/>
            <a:ext cx="4439280" cy="148197"/>
            <a:chOff x="0" y="0"/>
            <a:chExt cx="1169193" cy="39031"/>
          </a:xfrm>
        </p:grpSpPr>
        <p:sp>
          <p:nvSpPr>
            <p:cNvPr id="136" name="Google Shape;136;p10"/>
            <p:cNvSpPr/>
            <p:nvPr/>
          </p:nvSpPr>
          <p:spPr>
            <a:xfrm>
              <a:off x="0" y="0"/>
              <a:ext cx="1169193" cy="39031"/>
            </a:xfrm>
            <a:custGeom>
              <a:avLst/>
              <a:gdLst/>
              <a:ahLst/>
              <a:cxnLst/>
              <a:rect l="l" t="t" r="r" b="b"/>
              <a:pathLst>
                <a:path w="1169193" h="39031" extrusionOk="0">
                  <a:moveTo>
                    <a:pt x="0" y="0"/>
                  </a:moveTo>
                  <a:lnTo>
                    <a:pt x="1169193" y="0"/>
                  </a:lnTo>
                  <a:lnTo>
                    <a:pt x="1169193" y="39031"/>
                  </a:lnTo>
                  <a:lnTo>
                    <a:pt x="0" y="39031"/>
                  </a:lnTo>
                  <a:close/>
                </a:path>
              </a:pathLst>
            </a:custGeom>
            <a:gradFill>
              <a:gsLst>
                <a:gs pos="0">
                  <a:srgbClr val="1D00AD"/>
                </a:gs>
                <a:gs pos="100000">
                  <a:srgbClr val="CB6CE6"/>
                </a:gs>
              </a:gsLst>
              <a:lin ang="2700000" scaled="0"/>
            </a:gradFill>
            <a:ln>
              <a:noFill/>
            </a:ln>
          </p:spPr>
        </p:sp>
        <p:sp>
          <p:nvSpPr>
            <p:cNvPr id="137" name="Google Shape;137;p10"/>
            <p:cNvSpPr txBox="1"/>
            <p:nvPr/>
          </p:nvSpPr>
          <p:spPr>
            <a:xfrm>
              <a:off x="0" y="0"/>
              <a:ext cx="1169193" cy="39031"/>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141;p10"/>
          <p:cNvSpPr txBox="1"/>
          <p:nvPr/>
        </p:nvSpPr>
        <p:spPr>
          <a:xfrm>
            <a:off x="7241431" y="6808587"/>
            <a:ext cx="5277677" cy="20313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b="1" i="0" u="none" strike="noStrike" cap="none" dirty="0" smtClean="0">
                <a:solidFill>
                  <a:srgbClr val="000000"/>
                </a:solidFill>
                <a:latin typeface="Darker Grotesque SemiBold"/>
                <a:ea typeface="Darker Grotesque SemiBold"/>
                <a:cs typeface="Darker Grotesque SemiBold"/>
                <a:sym typeface="Darker Grotesque SemiBold"/>
              </a:rPr>
              <a:t>Research Reports</a:t>
            </a:r>
            <a:endParaRPr sz="6600" dirty="0"/>
          </a:p>
        </p:txBody>
      </p:sp>
      <p:grpSp>
        <p:nvGrpSpPr>
          <p:cNvPr id="142" name="Google Shape;142;p10"/>
          <p:cNvGrpSpPr/>
          <p:nvPr/>
        </p:nvGrpSpPr>
        <p:grpSpPr>
          <a:xfrm>
            <a:off x="6923887" y="6424576"/>
            <a:ext cx="4439280" cy="148197"/>
            <a:chOff x="0" y="0"/>
            <a:chExt cx="1169193" cy="39031"/>
          </a:xfrm>
        </p:grpSpPr>
        <p:sp>
          <p:nvSpPr>
            <p:cNvPr id="143" name="Google Shape;143;p10"/>
            <p:cNvSpPr/>
            <p:nvPr/>
          </p:nvSpPr>
          <p:spPr>
            <a:xfrm>
              <a:off x="0" y="0"/>
              <a:ext cx="1169193" cy="39031"/>
            </a:xfrm>
            <a:custGeom>
              <a:avLst/>
              <a:gdLst/>
              <a:ahLst/>
              <a:cxnLst/>
              <a:rect l="l" t="t" r="r" b="b"/>
              <a:pathLst>
                <a:path w="1169193" h="39031" extrusionOk="0">
                  <a:moveTo>
                    <a:pt x="0" y="0"/>
                  </a:moveTo>
                  <a:lnTo>
                    <a:pt x="1169193" y="0"/>
                  </a:lnTo>
                  <a:lnTo>
                    <a:pt x="1169193" y="39031"/>
                  </a:lnTo>
                  <a:lnTo>
                    <a:pt x="0" y="39031"/>
                  </a:lnTo>
                  <a:close/>
                </a:path>
              </a:pathLst>
            </a:custGeom>
            <a:gradFill>
              <a:gsLst>
                <a:gs pos="0">
                  <a:srgbClr val="1D00AD"/>
                </a:gs>
                <a:gs pos="100000">
                  <a:srgbClr val="CB6CE6"/>
                </a:gs>
              </a:gsLst>
              <a:lin ang="2700000" scaled="0"/>
            </a:gradFill>
            <a:ln>
              <a:noFill/>
            </a:ln>
          </p:spPr>
        </p:sp>
        <p:sp>
          <p:nvSpPr>
            <p:cNvPr id="144" name="Google Shape;144;p10"/>
            <p:cNvSpPr txBox="1"/>
            <p:nvPr/>
          </p:nvSpPr>
          <p:spPr>
            <a:xfrm>
              <a:off x="0" y="0"/>
              <a:ext cx="1169193" cy="39031"/>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148;p10"/>
          <p:cNvSpPr txBox="1"/>
          <p:nvPr/>
        </p:nvSpPr>
        <p:spPr>
          <a:xfrm>
            <a:off x="12820020" y="6615076"/>
            <a:ext cx="4439280" cy="2954655"/>
          </a:xfrm>
          <a:prstGeom prst="rect">
            <a:avLst/>
          </a:prstGeom>
          <a:noFill/>
          <a:ln>
            <a:noFill/>
          </a:ln>
        </p:spPr>
        <p:txBody>
          <a:bodyPr spcFirstLastPara="1" wrap="square" lIns="0" tIns="0" rIns="0" bIns="0" anchor="t" anchorCtr="0">
            <a:spAutoFit/>
          </a:bodyPr>
          <a:lstStyle/>
          <a:p>
            <a:pPr lvl="0"/>
            <a:r>
              <a:rPr lang="en-US" sz="4800" b="1" dirty="0">
                <a:latin typeface="Darker Grotesque SemiBold"/>
                <a:ea typeface="Darker Grotesque SemiBold"/>
                <a:cs typeface="Darker Grotesque SemiBold"/>
                <a:sym typeface="Darker Grotesque SemiBold"/>
              </a:rPr>
              <a:t>Dictionaries, Encyclopedias, and Other General References</a:t>
            </a:r>
            <a:endParaRPr lang="en-US" sz="4800" b="1" dirty="0">
              <a:latin typeface="Darker Grotesque SemiBold"/>
              <a:ea typeface="Darker Grotesque SemiBold"/>
              <a:cs typeface="Darker Grotesque SemiBold"/>
              <a:sym typeface="Darker Grotesque SemiBold"/>
            </a:endParaRPr>
          </a:p>
        </p:txBody>
      </p:sp>
      <p:grpSp>
        <p:nvGrpSpPr>
          <p:cNvPr id="149" name="Google Shape;149;p10"/>
          <p:cNvGrpSpPr/>
          <p:nvPr/>
        </p:nvGrpSpPr>
        <p:grpSpPr>
          <a:xfrm>
            <a:off x="12819075" y="6424576"/>
            <a:ext cx="4439280" cy="148197"/>
            <a:chOff x="0" y="0"/>
            <a:chExt cx="1169193" cy="39031"/>
          </a:xfrm>
        </p:grpSpPr>
        <p:sp>
          <p:nvSpPr>
            <p:cNvPr id="150" name="Google Shape;150;p10"/>
            <p:cNvSpPr/>
            <p:nvPr/>
          </p:nvSpPr>
          <p:spPr>
            <a:xfrm>
              <a:off x="0" y="0"/>
              <a:ext cx="1169193" cy="39031"/>
            </a:xfrm>
            <a:custGeom>
              <a:avLst/>
              <a:gdLst/>
              <a:ahLst/>
              <a:cxnLst/>
              <a:rect l="l" t="t" r="r" b="b"/>
              <a:pathLst>
                <a:path w="1169193" h="39031" extrusionOk="0">
                  <a:moveTo>
                    <a:pt x="0" y="0"/>
                  </a:moveTo>
                  <a:lnTo>
                    <a:pt x="1169193" y="0"/>
                  </a:lnTo>
                  <a:lnTo>
                    <a:pt x="1169193" y="39031"/>
                  </a:lnTo>
                  <a:lnTo>
                    <a:pt x="0" y="39031"/>
                  </a:lnTo>
                  <a:close/>
                </a:path>
              </a:pathLst>
            </a:custGeom>
            <a:gradFill>
              <a:gsLst>
                <a:gs pos="0">
                  <a:srgbClr val="1D00AD"/>
                </a:gs>
                <a:gs pos="100000">
                  <a:srgbClr val="CB6CE6"/>
                </a:gs>
              </a:gsLst>
              <a:lin ang="2700000" scaled="0"/>
            </a:gradFill>
            <a:ln>
              <a:noFill/>
            </a:ln>
          </p:spPr>
        </p:sp>
        <p:sp>
          <p:nvSpPr>
            <p:cNvPr id="151" name="Google Shape;151;p10"/>
            <p:cNvSpPr txBox="1"/>
            <p:nvPr/>
          </p:nvSpPr>
          <p:spPr>
            <a:xfrm>
              <a:off x="0" y="0"/>
              <a:ext cx="1169193" cy="39031"/>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15"/>
          <p:cNvGrpSpPr/>
          <p:nvPr/>
        </p:nvGrpSpPr>
        <p:grpSpPr>
          <a:xfrm>
            <a:off x="-3" y="0"/>
            <a:ext cx="18288000" cy="10287000"/>
            <a:chOff x="0" y="0"/>
            <a:chExt cx="4816593" cy="2709333"/>
          </a:xfrm>
        </p:grpSpPr>
        <p:sp>
          <p:nvSpPr>
            <p:cNvPr id="247" name="Google Shape;247;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248" name="Google Shape;248;p15"/>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algn="ctr">
                <a:lnSpc>
                  <a:spcPct val="140000"/>
                </a:lnSpc>
              </a:pPr>
              <a:endParaRPr sz="1800">
                <a:latin typeface="Calibri"/>
                <a:ea typeface="Calibri"/>
                <a:cs typeface="Calibri"/>
                <a:sym typeface="Calibri"/>
              </a:endParaRPr>
            </a:p>
          </p:txBody>
        </p:sp>
      </p:grpSp>
      <p:sp>
        <p:nvSpPr>
          <p:cNvPr id="249" name="Google Shape;249;p15"/>
          <p:cNvSpPr txBox="1"/>
          <p:nvPr/>
        </p:nvSpPr>
        <p:spPr>
          <a:xfrm>
            <a:off x="1318386" y="827351"/>
            <a:ext cx="15651217" cy="812530"/>
          </a:xfrm>
          <a:prstGeom prst="rect">
            <a:avLst/>
          </a:prstGeom>
          <a:noFill/>
          <a:ln>
            <a:noFill/>
          </a:ln>
        </p:spPr>
        <p:txBody>
          <a:bodyPr spcFirstLastPara="1" wrap="square" lIns="0" tIns="0" rIns="0" bIns="0" anchor="t" anchorCtr="0">
            <a:spAutoFit/>
          </a:bodyPr>
          <a:lstStyle/>
          <a:p>
            <a:pPr>
              <a:lnSpc>
                <a:spcPct val="80000"/>
              </a:lnSpc>
            </a:pPr>
            <a:r>
              <a:rPr lang="en-US" sz="6600" dirty="0" smtClean="0">
                <a:latin typeface="Darker Grotesque SemiBold"/>
                <a:ea typeface="Darker Grotesque SemiBold"/>
                <a:cs typeface="Darker Grotesque SemiBold"/>
                <a:sym typeface="Darker Grotesque SemiBold"/>
              </a:rPr>
              <a:t>2. </a:t>
            </a:r>
            <a:r>
              <a:rPr lang="en-US" sz="6600" dirty="0"/>
              <a:t>Conducting </a:t>
            </a:r>
            <a:r>
              <a:rPr lang="en-US" sz="6600" b="1" dirty="0"/>
              <a:t>Primary Research</a:t>
            </a:r>
            <a:endParaRPr sz="6600" dirty="0">
              <a:latin typeface="Darker Grotesque SemiBold"/>
              <a:ea typeface="Darker Grotesque SemiBold"/>
              <a:cs typeface="Darker Grotesque SemiBold"/>
              <a:sym typeface="Darker Grotesque SemiBold"/>
            </a:endParaRPr>
          </a:p>
        </p:txBody>
      </p:sp>
      <p:sp>
        <p:nvSpPr>
          <p:cNvPr id="251" name="Google Shape;251;p15"/>
          <p:cNvSpPr txBox="1"/>
          <p:nvPr/>
        </p:nvSpPr>
        <p:spPr>
          <a:xfrm>
            <a:off x="719295" y="2467232"/>
            <a:ext cx="16849397" cy="6647974"/>
          </a:xfrm>
          <a:prstGeom prst="rect">
            <a:avLst/>
          </a:prstGeom>
          <a:noFill/>
          <a:ln>
            <a:noFill/>
          </a:ln>
        </p:spPr>
        <p:txBody>
          <a:bodyPr spcFirstLastPara="1" wrap="square" lIns="0" tIns="0" rIns="0" bIns="0" anchor="t" anchorCtr="0">
            <a:spAutoFit/>
          </a:bodyPr>
          <a:lstStyle/>
          <a:p>
            <a:pPr marL="571500" indent="-571500">
              <a:buFont typeface="Arial" panose="020B0604020202020204" pitchFamily="34" charset="0"/>
              <a:buChar char="•"/>
            </a:pPr>
            <a:r>
              <a:rPr lang="en-US" sz="5400" dirty="0">
                <a:solidFill>
                  <a:schemeClr val="tx1"/>
                </a:solidFill>
              </a:rPr>
              <a:t>Interviews </a:t>
            </a:r>
          </a:p>
          <a:p>
            <a:pPr marL="571500" indent="-571500">
              <a:buFont typeface="Arial" panose="020B0604020202020204" pitchFamily="34" charset="0"/>
              <a:buChar char="•"/>
            </a:pPr>
            <a:r>
              <a:rPr lang="en-US" sz="5400" dirty="0">
                <a:solidFill>
                  <a:schemeClr val="tx1"/>
                </a:solidFill>
              </a:rPr>
              <a:t>Focus groups</a:t>
            </a:r>
          </a:p>
          <a:p>
            <a:pPr marL="571500" indent="-571500">
              <a:buFont typeface="Arial" panose="020B0604020202020204" pitchFamily="34" charset="0"/>
              <a:buChar char="•"/>
            </a:pPr>
            <a:r>
              <a:rPr lang="en-US" sz="5400" dirty="0">
                <a:solidFill>
                  <a:schemeClr val="tx1"/>
                </a:solidFill>
              </a:rPr>
              <a:t>Surveys/Questionnaires</a:t>
            </a:r>
          </a:p>
          <a:p>
            <a:pPr marL="571500" indent="-571500">
              <a:buFont typeface="Arial" panose="020B0604020202020204" pitchFamily="34" charset="0"/>
              <a:buChar char="•"/>
            </a:pPr>
            <a:r>
              <a:rPr lang="en-US" sz="5400" dirty="0">
                <a:solidFill>
                  <a:schemeClr val="tx1"/>
                </a:solidFill>
              </a:rPr>
              <a:t>Laboratory experiments, or field observations</a:t>
            </a:r>
          </a:p>
          <a:p>
            <a:pPr marL="571500" indent="-571500">
              <a:buFont typeface="Arial" panose="020B0604020202020204" pitchFamily="34" charset="0"/>
              <a:buChar char="•"/>
            </a:pPr>
            <a:r>
              <a:rPr lang="en-US" sz="5400" dirty="0">
                <a:solidFill>
                  <a:schemeClr val="tx1"/>
                </a:solidFill>
              </a:rPr>
              <a:t>Original works such as diaries, company reports, and correspondence, as well as documents that are the subject of analysis, such as user’s manuals and Web sites.</a:t>
            </a:r>
          </a:p>
        </p:txBody>
      </p:sp>
    </p:spTree>
    <p:extLst>
      <p:ext uri="{BB962C8B-B14F-4D97-AF65-F5344CB8AC3E}">
        <p14:creationId xmlns:p14="http://schemas.microsoft.com/office/powerpoint/2010/main" val="1744518355"/>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D00AD"/>
            </a:gs>
            <a:gs pos="100000">
              <a:srgbClr val="CB6CE6"/>
            </a:gs>
          </a:gsLst>
          <a:lin ang="2700000" scaled="0"/>
        </a:gradFill>
        <a:effectLst/>
      </p:bgPr>
    </p:bg>
    <p:spTree>
      <p:nvGrpSpPr>
        <p:cNvPr id="1" name="Shape 216"/>
        <p:cNvGrpSpPr/>
        <p:nvPr/>
      </p:nvGrpSpPr>
      <p:grpSpPr>
        <a:xfrm>
          <a:off x="0" y="0"/>
          <a:ext cx="0" cy="0"/>
          <a:chOff x="0" y="0"/>
          <a:chExt cx="0" cy="0"/>
        </a:xfrm>
      </p:grpSpPr>
      <p:grpSp>
        <p:nvGrpSpPr>
          <p:cNvPr id="217" name="Google Shape;217;p13"/>
          <p:cNvGrpSpPr/>
          <p:nvPr/>
        </p:nvGrpSpPr>
        <p:grpSpPr>
          <a:xfrm>
            <a:off x="126122" y="0"/>
            <a:ext cx="18288000" cy="10287000"/>
            <a:chOff x="0" y="0"/>
            <a:chExt cx="4816593" cy="2709333"/>
          </a:xfrm>
        </p:grpSpPr>
        <p:sp>
          <p:nvSpPr>
            <p:cNvPr id="218" name="Google Shape;218;p1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FCF0FF"/>
              </a:solidFill>
              <a:prstDash val="solid"/>
              <a:miter lim="8000"/>
              <a:headEnd type="none" w="sm" len="sm"/>
              <a:tailEnd type="none" w="sm" len="sm"/>
            </a:ln>
          </p:spPr>
        </p:sp>
        <p:sp>
          <p:nvSpPr>
            <p:cNvPr id="219" name="Google Shape;219;p13"/>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0" name="Google Shape;220;p13"/>
          <p:cNvSpPr txBox="1"/>
          <p:nvPr/>
        </p:nvSpPr>
        <p:spPr>
          <a:xfrm>
            <a:off x="126122" y="1482579"/>
            <a:ext cx="17290832" cy="5997539"/>
          </a:xfrm>
          <a:prstGeom prst="rect">
            <a:avLst/>
          </a:prstGeom>
          <a:noFill/>
          <a:ln>
            <a:noFill/>
          </a:ln>
        </p:spPr>
        <p:txBody>
          <a:bodyPr spcFirstLastPara="1" wrap="square" lIns="0" tIns="0" rIns="0" bIns="0" anchor="t" anchorCtr="0">
            <a:spAutoFit/>
          </a:bodyPr>
          <a:lstStyle/>
          <a:p>
            <a:pPr marL="571500" lvl="0" indent="-571500" algn="just">
              <a:lnSpc>
                <a:spcPct val="90000"/>
              </a:lnSpc>
              <a:spcBef>
                <a:spcPts val="1000"/>
              </a:spcBef>
              <a:buClrTx/>
              <a:buFont typeface="Wingdings" panose="05000000000000000000" pitchFamily="2" charset="2"/>
              <a:buChar char="q"/>
            </a:pPr>
            <a:r>
              <a:rPr lang="en-US" sz="4400" kern="12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mn-lt"/>
                <a:ea typeface="+mn-ea"/>
                <a:cs typeface="Times New Roman" panose="02020603050405020304" pitchFamily="18" charset="0"/>
              </a:rPr>
              <a:t> </a:t>
            </a:r>
            <a:r>
              <a:rPr lang="en-US" sz="4400" kern="1200" dirty="0">
                <a:solidFill>
                  <a:prstClr val="white"/>
                </a:solidFill>
                <a:latin typeface="+mn-lt"/>
                <a:ea typeface="+mn-ea"/>
                <a:cs typeface="Times New Roman" panose="02020603050405020304" pitchFamily="18" charset="0"/>
              </a:rPr>
              <a:t>In technical communication, this step often involves answering questions about how long it takes to perform a task. Technical communicators may also collect and analyze statistics from surveys and interviews. Quantitative research is judged by validity and reliability.</a:t>
            </a:r>
          </a:p>
          <a:p>
            <a:pPr marL="571500" lvl="0" indent="-571500" algn="just">
              <a:lnSpc>
                <a:spcPct val="90000"/>
              </a:lnSpc>
              <a:spcBef>
                <a:spcPts val="1000"/>
              </a:spcBef>
              <a:buClrTx/>
              <a:buFont typeface="Wingdings" panose="05000000000000000000" pitchFamily="2" charset="2"/>
              <a:buChar char="q"/>
            </a:pPr>
            <a:r>
              <a:rPr lang="en-US" sz="4400" kern="1200" dirty="0">
                <a:solidFill>
                  <a:prstClr val="white"/>
                </a:solidFill>
                <a:latin typeface="+mn-lt"/>
                <a:ea typeface="+mn-ea"/>
                <a:cs typeface="Times New Roman" panose="02020603050405020304" pitchFamily="18" charset="0"/>
              </a:rPr>
              <a:t>Research is valid if it measures what it was designed to measure.</a:t>
            </a:r>
          </a:p>
          <a:p>
            <a:pPr marL="571500" lvl="0" indent="-571500" algn="just">
              <a:lnSpc>
                <a:spcPct val="90000"/>
              </a:lnSpc>
              <a:spcBef>
                <a:spcPts val="1000"/>
              </a:spcBef>
              <a:buClrTx/>
              <a:buFont typeface="Wingdings" panose="05000000000000000000" pitchFamily="2" charset="2"/>
              <a:buChar char="q"/>
            </a:pPr>
            <a:r>
              <a:rPr lang="en-US" sz="4400" kern="1200" dirty="0">
                <a:solidFill>
                  <a:prstClr val="white"/>
                </a:solidFill>
                <a:latin typeface="+mn-lt"/>
                <a:ea typeface="+mn-ea"/>
                <a:cs typeface="Times New Roman" panose="02020603050405020304" pitchFamily="18" charset="0"/>
              </a:rPr>
              <a:t>Research is reliable if it can be repeated with the same results.</a:t>
            </a:r>
          </a:p>
          <a:p>
            <a:pPr marL="571500" lvl="0" indent="-571500" algn="just">
              <a:lnSpc>
                <a:spcPct val="90000"/>
              </a:lnSpc>
              <a:spcBef>
                <a:spcPts val="1000"/>
              </a:spcBef>
              <a:buClrTx/>
              <a:buFont typeface="Wingdings" panose="05000000000000000000" pitchFamily="2" charset="2"/>
              <a:buChar char="q"/>
            </a:pPr>
            <a:r>
              <a:rPr lang="en-US" sz="4400" kern="1200" dirty="0">
                <a:solidFill>
                  <a:prstClr val="white"/>
                </a:solidFill>
                <a:latin typeface="+mn-lt"/>
                <a:ea typeface="+mn-ea"/>
                <a:cs typeface="Times New Roman" panose="02020603050405020304" pitchFamily="18" charset="0"/>
              </a:rPr>
              <a:t>Quantitative research collects data that can be represented in numbers.</a:t>
            </a:r>
            <a:endParaRPr lang="en-US" sz="4400" kern="1200" dirty="0">
              <a:solidFill>
                <a:prstClr val="white"/>
              </a:solidFill>
              <a:latin typeface="+mn-lt"/>
              <a:ea typeface="+mn-ea"/>
              <a:cs typeface="Times New Roman" panose="02020603050405020304" pitchFamily="18" charset="0"/>
            </a:endParaRPr>
          </a:p>
        </p:txBody>
      </p:sp>
      <p:sp>
        <p:nvSpPr>
          <p:cNvPr id="221" name="Google Shape;221;p13"/>
          <p:cNvSpPr txBox="1"/>
          <p:nvPr/>
        </p:nvSpPr>
        <p:spPr>
          <a:xfrm>
            <a:off x="583321" y="199603"/>
            <a:ext cx="17121354" cy="1083374"/>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8800" dirty="0" smtClean="0">
                <a:solidFill>
                  <a:srgbClr val="FCF0FF"/>
                </a:solidFill>
                <a:latin typeface="Darker Grotesque SemiBold"/>
                <a:ea typeface="Darker Grotesque SemiBold"/>
                <a:cs typeface="Darker Grotesque SemiBold"/>
                <a:sym typeface="Darker Grotesque SemiBold"/>
              </a:rPr>
              <a:t>Quantitative Research</a:t>
            </a:r>
            <a:endParaRPr sz="8800" dirty="0">
              <a:latin typeface="Darker Grotesque SemiBold"/>
              <a:ea typeface="Darker Grotesque SemiBold"/>
              <a:cs typeface="Darker Grotesque SemiBold"/>
              <a:sym typeface="Darker Grotesque SemiBold"/>
            </a:endParaRPr>
          </a:p>
        </p:txBody>
      </p:sp>
      <p:sp>
        <p:nvSpPr>
          <p:cNvPr id="8" name="Rectangle 7"/>
          <p:cNvSpPr/>
          <p:nvPr/>
        </p:nvSpPr>
        <p:spPr>
          <a:xfrm>
            <a:off x="1040029" y="8039367"/>
            <a:ext cx="9365211" cy="1938992"/>
          </a:xfrm>
          <a:prstGeom prst="rect">
            <a:avLst/>
          </a:prstGeom>
        </p:spPr>
        <p:txBody>
          <a:bodyPr wrap="square">
            <a:spAutoFit/>
          </a:bodyPr>
          <a:lstStyle/>
          <a:p>
            <a:pPr marL="571500" indent="-571500" algn="just" defTabSz="457200">
              <a:buClrTx/>
              <a:buFont typeface="Arial" panose="020B0604020202020204" pitchFamily="34" charset="0"/>
              <a:buChar char="•"/>
            </a:pPr>
            <a:r>
              <a:rPr lang="en-US" sz="4000" b="1" kern="1200" dirty="0">
                <a:solidFill>
                  <a:prstClr val="white"/>
                </a:solidFill>
                <a:latin typeface="+mn-lt"/>
                <a:ea typeface="+mn-ea"/>
                <a:cs typeface="Times New Roman" panose="02020603050405020304" pitchFamily="18" charset="0"/>
              </a:rPr>
              <a:t>Information Gathered Through</a:t>
            </a:r>
          </a:p>
          <a:p>
            <a:pPr marL="571500" indent="-571500" algn="just" defTabSz="457200">
              <a:buClrTx/>
              <a:buFont typeface="Arial" panose="020B0604020202020204" pitchFamily="34" charset="0"/>
              <a:buChar char="•"/>
            </a:pPr>
            <a:r>
              <a:rPr lang="en-US" sz="4000" kern="1200" dirty="0">
                <a:solidFill>
                  <a:prstClr val="white"/>
                </a:solidFill>
                <a:latin typeface="+mn-lt"/>
                <a:ea typeface="+mn-ea"/>
                <a:cs typeface="Times New Roman" panose="02020603050405020304" pitchFamily="18" charset="0"/>
              </a:rPr>
              <a:t>Surveys</a:t>
            </a:r>
          </a:p>
          <a:p>
            <a:pPr marL="571500" indent="-571500" algn="just" defTabSz="457200">
              <a:buClrTx/>
              <a:buFont typeface="Arial" panose="020B0604020202020204" pitchFamily="34" charset="0"/>
              <a:buChar char="•"/>
            </a:pPr>
            <a:r>
              <a:rPr lang="en-US" sz="4000" kern="1200" dirty="0">
                <a:solidFill>
                  <a:prstClr val="white"/>
                </a:solidFill>
                <a:latin typeface="+mn-lt"/>
                <a:ea typeface="+mn-ea"/>
                <a:cs typeface="Times New Roman" panose="02020603050405020304" pitchFamily="18" charset="0"/>
              </a:rPr>
              <a:t>Questionnaires</a:t>
            </a: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D00AD"/>
            </a:gs>
            <a:gs pos="100000">
              <a:srgbClr val="CB6CE6"/>
            </a:gs>
          </a:gsLst>
          <a:lin ang="2700000" scaled="0"/>
        </a:gradFill>
        <a:effectLst/>
      </p:bgPr>
    </p:bg>
    <p:spTree>
      <p:nvGrpSpPr>
        <p:cNvPr id="1" name="Shape 216"/>
        <p:cNvGrpSpPr/>
        <p:nvPr/>
      </p:nvGrpSpPr>
      <p:grpSpPr>
        <a:xfrm>
          <a:off x="0" y="0"/>
          <a:ext cx="0" cy="0"/>
          <a:chOff x="0" y="0"/>
          <a:chExt cx="0" cy="0"/>
        </a:xfrm>
      </p:grpSpPr>
      <p:grpSp>
        <p:nvGrpSpPr>
          <p:cNvPr id="217" name="Google Shape;217;p13"/>
          <p:cNvGrpSpPr/>
          <p:nvPr/>
        </p:nvGrpSpPr>
        <p:grpSpPr>
          <a:xfrm>
            <a:off x="0" y="0"/>
            <a:ext cx="18288000" cy="10287000"/>
            <a:chOff x="0" y="0"/>
            <a:chExt cx="4816593" cy="2709333"/>
          </a:xfrm>
        </p:grpSpPr>
        <p:sp>
          <p:nvSpPr>
            <p:cNvPr id="218" name="Google Shape;218;p1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FCF0FF"/>
              </a:solidFill>
              <a:prstDash val="solid"/>
              <a:miter lim="8000"/>
              <a:headEnd type="none" w="sm" len="sm"/>
              <a:tailEnd type="none" w="sm" len="sm"/>
            </a:ln>
          </p:spPr>
        </p:sp>
        <p:sp>
          <p:nvSpPr>
            <p:cNvPr id="219" name="Google Shape;219;p13"/>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algn="ctr">
                <a:lnSpc>
                  <a:spcPct val="140000"/>
                </a:lnSpc>
              </a:pPr>
              <a:endParaRPr sz="1800">
                <a:latin typeface="Calibri"/>
                <a:ea typeface="Calibri"/>
                <a:cs typeface="Calibri"/>
                <a:sym typeface="Calibri"/>
              </a:endParaRPr>
            </a:p>
          </p:txBody>
        </p:sp>
      </p:grpSp>
      <p:sp>
        <p:nvSpPr>
          <p:cNvPr id="220" name="Google Shape;220;p13"/>
          <p:cNvSpPr txBox="1"/>
          <p:nvPr/>
        </p:nvSpPr>
        <p:spPr>
          <a:xfrm>
            <a:off x="756745" y="1977240"/>
            <a:ext cx="16869102" cy="6382260"/>
          </a:xfrm>
          <a:prstGeom prst="rect">
            <a:avLst/>
          </a:prstGeom>
          <a:noFill/>
          <a:ln>
            <a:noFill/>
          </a:ln>
        </p:spPr>
        <p:txBody>
          <a:bodyPr spcFirstLastPara="1" wrap="square" lIns="0" tIns="0" rIns="0" bIns="0" anchor="t" anchorCtr="0">
            <a:spAutoFit/>
          </a:bodyPr>
          <a:lstStyle/>
          <a:p>
            <a:pPr algn="just">
              <a:lnSpc>
                <a:spcPct val="90000"/>
              </a:lnSpc>
              <a:spcBef>
                <a:spcPts val="1000"/>
              </a:spcBef>
              <a:buClrTx/>
            </a:pPr>
            <a:r>
              <a:rPr lang="en-US" sz="4400" kern="12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ea typeface="+mn-ea"/>
                <a:cs typeface="Times New Roman" panose="02020603050405020304" pitchFamily="18" charset="0"/>
              </a:rPr>
              <a:t> Qualitative research is common in technical communication. Qualitative data cannot be represented in numbers. Instead, qualitative research analyzes words, images, processes, or objects.</a:t>
            </a:r>
          </a:p>
          <a:p>
            <a:pPr algn="just">
              <a:lnSpc>
                <a:spcPct val="90000"/>
              </a:lnSpc>
              <a:spcBef>
                <a:spcPts val="1000"/>
              </a:spcBef>
              <a:buClrTx/>
            </a:pPr>
            <a:r>
              <a:rPr lang="en-US" sz="4400" kern="12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ea typeface="+mn-ea"/>
                <a:cs typeface="Times New Roman" panose="02020603050405020304" pitchFamily="18" charset="0"/>
              </a:rPr>
              <a:t> </a:t>
            </a:r>
            <a:endParaRPr lang="en-US" sz="4400" kern="1200" dirty="0" smtClean="0">
              <a:gradFill>
                <a:gsLst>
                  <a:gs pos="34000">
                    <a:prstClr val="white">
                      <a:lumMod val="93000"/>
                    </a:prstClr>
                  </a:gs>
                  <a:gs pos="0">
                    <a:prstClr val="black">
                      <a:lumMod val="25000"/>
                      <a:lumOff val="75000"/>
                    </a:prstClr>
                  </a:gs>
                  <a:gs pos="100000">
                    <a:srgbClr val="94D7E4">
                      <a:lumMod val="0"/>
                      <a:lumOff val="100000"/>
                    </a:srgbClr>
                  </a:gs>
                </a:gsLst>
                <a:lin ang="4800000" scaled="0"/>
              </a:gradFill>
              <a:ea typeface="+mn-ea"/>
              <a:cs typeface="Times New Roman" panose="02020603050405020304" pitchFamily="18" charset="0"/>
            </a:endParaRPr>
          </a:p>
          <a:p>
            <a:pPr algn="just">
              <a:lnSpc>
                <a:spcPct val="90000"/>
              </a:lnSpc>
              <a:spcBef>
                <a:spcPts val="1000"/>
              </a:spcBef>
              <a:buClrTx/>
            </a:pPr>
            <a:r>
              <a:rPr lang="en-US" sz="4400" b="1" kern="1200" dirty="0" smtClean="0">
                <a:gradFill>
                  <a:gsLst>
                    <a:gs pos="34000">
                      <a:prstClr val="white">
                        <a:lumMod val="93000"/>
                      </a:prstClr>
                    </a:gs>
                    <a:gs pos="0">
                      <a:prstClr val="black">
                        <a:lumMod val="25000"/>
                        <a:lumOff val="75000"/>
                      </a:prstClr>
                    </a:gs>
                    <a:gs pos="100000">
                      <a:srgbClr val="94D7E4">
                        <a:lumMod val="0"/>
                        <a:lumOff val="100000"/>
                      </a:srgbClr>
                    </a:gs>
                  </a:gsLst>
                  <a:lin ang="4800000" scaled="0"/>
                </a:gradFill>
                <a:ea typeface="+mn-ea"/>
                <a:cs typeface="Times New Roman" panose="02020603050405020304" pitchFamily="18" charset="0"/>
              </a:rPr>
              <a:t>Information </a:t>
            </a:r>
            <a:r>
              <a:rPr lang="en-US" sz="4400" b="1" kern="12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ea typeface="+mn-ea"/>
                <a:cs typeface="Times New Roman" panose="02020603050405020304" pitchFamily="18" charset="0"/>
              </a:rPr>
              <a:t>Gathered Through</a:t>
            </a:r>
          </a:p>
          <a:p>
            <a:pPr marL="571500" indent="-571500" algn="just">
              <a:lnSpc>
                <a:spcPct val="90000"/>
              </a:lnSpc>
              <a:spcBef>
                <a:spcPts val="1000"/>
              </a:spcBef>
              <a:buClrTx/>
              <a:buFont typeface="Arial" panose="020B0604020202020204" pitchFamily="34" charset="0"/>
              <a:buChar char="•"/>
            </a:pPr>
            <a:r>
              <a:rPr lang="en-US" sz="4400" kern="12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ea typeface="+mn-ea"/>
                <a:cs typeface="Times New Roman" panose="02020603050405020304" pitchFamily="18" charset="0"/>
              </a:rPr>
              <a:t>Interviews</a:t>
            </a:r>
          </a:p>
          <a:p>
            <a:pPr marL="571500" indent="-571500" algn="just">
              <a:lnSpc>
                <a:spcPct val="90000"/>
              </a:lnSpc>
              <a:spcBef>
                <a:spcPts val="1000"/>
              </a:spcBef>
              <a:buClrTx/>
              <a:buFont typeface="Arial" panose="020B0604020202020204" pitchFamily="34" charset="0"/>
              <a:buChar char="•"/>
            </a:pPr>
            <a:r>
              <a:rPr lang="en-US" sz="4400" kern="12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ea typeface="+mn-ea"/>
                <a:cs typeface="Times New Roman" panose="02020603050405020304" pitchFamily="18" charset="0"/>
              </a:rPr>
              <a:t>Focus Groups</a:t>
            </a:r>
          </a:p>
          <a:p>
            <a:pPr marL="571500" indent="-571500" algn="just">
              <a:lnSpc>
                <a:spcPct val="90000"/>
              </a:lnSpc>
              <a:spcBef>
                <a:spcPts val="1000"/>
              </a:spcBef>
              <a:buClrTx/>
              <a:buFont typeface="Arial" panose="020B0604020202020204" pitchFamily="34" charset="0"/>
              <a:buChar char="•"/>
            </a:pPr>
            <a:r>
              <a:rPr lang="en-US" sz="4400" kern="12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ea typeface="+mn-ea"/>
                <a:cs typeface="Times New Roman" panose="02020603050405020304" pitchFamily="18" charset="0"/>
              </a:rPr>
              <a:t>Field Observations</a:t>
            </a:r>
          </a:p>
          <a:p>
            <a:pPr marL="571500" indent="-571500" algn="just">
              <a:lnSpc>
                <a:spcPct val="90000"/>
              </a:lnSpc>
              <a:spcBef>
                <a:spcPts val="1000"/>
              </a:spcBef>
              <a:buClrTx/>
              <a:buFont typeface="Arial" panose="020B0604020202020204" pitchFamily="34" charset="0"/>
              <a:buChar char="•"/>
            </a:pPr>
            <a:r>
              <a:rPr lang="en-US" sz="4400" kern="12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ea typeface="+mn-ea"/>
                <a:cs typeface="Times New Roman" panose="02020603050405020304" pitchFamily="18" charset="0"/>
              </a:rPr>
              <a:t>Document Analysis</a:t>
            </a:r>
          </a:p>
        </p:txBody>
      </p:sp>
      <p:sp>
        <p:nvSpPr>
          <p:cNvPr id="7" name="Google Shape;221;p13"/>
          <p:cNvSpPr txBox="1"/>
          <p:nvPr/>
        </p:nvSpPr>
        <p:spPr>
          <a:xfrm>
            <a:off x="378372" y="446933"/>
            <a:ext cx="18382594" cy="1083374"/>
          </a:xfrm>
          <a:prstGeom prst="rect">
            <a:avLst/>
          </a:prstGeom>
          <a:noFill/>
          <a:ln>
            <a:noFill/>
          </a:ln>
        </p:spPr>
        <p:txBody>
          <a:bodyPr spcFirstLastPara="1" wrap="square" lIns="0" tIns="0" rIns="0" bIns="0" anchor="t" anchorCtr="0">
            <a:spAutoFit/>
          </a:bodyPr>
          <a:lstStyle/>
          <a:p>
            <a:pPr>
              <a:lnSpc>
                <a:spcPct val="80000"/>
              </a:lnSpc>
            </a:pPr>
            <a:r>
              <a:rPr lang="en-US" sz="8800" dirty="0" smtClean="0">
                <a:solidFill>
                  <a:srgbClr val="FCF0FF"/>
                </a:solidFill>
                <a:latin typeface="Darker Grotesque SemiBold"/>
                <a:ea typeface="Darker Grotesque SemiBold"/>
                <a:cs typeface="Darker Grotesque SemiBold"/>
                <a:sym typeface="Darker Grotesque SemiBold"/>
              </a:rPr>
              <a:t>Qualitative Research</a:t>
            </a:r>
            <a:endParaRPr sz="8800" dirty="0">
              <a:latin typeface="Darker Grotesque SemiBold"/>
              <a:ea typeface="Darker Grotesque SemiBold"/>
              <a:cs typeface="Darker Grotesque SemiBold"/>
              <a:sym typeface="Darker Grotesque SemiBold"/>
            </a:endParaRPr>
          </a:p>
        </p:txBody>
      </p:sp>
    </p:spTree>
    <p:extLst>
      <p:ext uri="{BB962C8B-B14F-4D97-AF65-F5344CB8AC3E}">
        <p14:creationId xmlns:p14="http://schemas.microsoft.com/office/powerpoint/2010/main" val="573104584"/>
      </p:ext>
    </p:extLst>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0FF"/>
        </a:solidFill>
        <a:effectLst/>
      </p:bgPr>
    </p:bg>
    <p:spTree>
      <p:nvGrpSpPr>
        <p:cNvPr id="1" name="Shape 245"/>
        <p:cNvGrpSpPr/>
        <p:nvPr/>
      </p:nvGrpSpPr>
      <p:grpSpPr>
        <a:xfrm>
          <a:off x="0" y="0"/>
          <a:ext cx="0" cy="0"/>
          <a:chOff x="0" y="0"/>
          <a:chExt cx="0" cy="0"/>
        </a:xfrm>
      </p:grpSpPr>
      <p:grpSp>
        <p:nvGrpSpPr>
          <p:cNvPr id="246" name="Google Shape;246;p15"/>
          <p:cNvGrpSpPr/>
          <p:nvPr/>
        </p:nvGrpSpPr>
        <p:grpSpPr>
          <a:xfrm>
            <a:off x="0" y="0"/>
            <a:ext cx="18288000" cy="10287000"/>
            <a:chOff x="0" y="0"/>
            <a:chExt cx="4816593" cy="2709333"/>
          </a:xfrm>
        </p:grpSpPr>
        <p:sp>
          <p:nvSpPr>
            <p:cNvPr id="247" name="Google Shape;247;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248" name="Google Shape;248;p15"/>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 name="Content Placeholder 2"/>
          <p:cNvSpPr txBox="1">
            <a:spLocks/>
          </p:cNvSpPr>
          <p:nvPr/>
        </p:nvSpPr>
        <p:spPr>
          <a:xfrm>
            <a:off x="434714" y="464694"/>
            <a:ext cx="17601037" cy="98223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smtClean="0">
                <a:ln>
                  <a:noFill/>
                </a:ln>
                <a:solidFill>
                  <a:schemeClr val="tx1"/>
                </a:solidFill>
                <a:effectLst/>
                <a:uLnTx/>
                <a:uFillTx/>
                <a:ea typeface="+mn-ea"/>
              </a:rPr>
              <a:t>Using Questionnaire and Interviews</a:t>
            </a:r>
          </a:p>
          <a:p>
            <a:pPr marL="1143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schemeClr val="tx1"/>
                </a:solidFill>
                <a:effectLst/>
                <a:uLnTx/>
                <a:uFillTx/>
                <a:ea typeface="+mn-ea"/>
                <a:cs typeface="Times New Roman" panose="02020603050405020304" pitchFamily="18" charset="0"/>
              </a:rPr>
              <a:t>A part of your research may include collecting first hand information yourself, such as, questionnaires or personal interviews</a:t>
            </a:r>
            <a:endParaRPr kumimoji="0" lang="en-US" sz="4400" b="0" i="0" u="none" strike="noStrike" kern="1200" cap="none" spc="0" normalizeH="0" baseline="0" noProof="0" dirty="0" smtClean="0">
              <a:ln>
                <a:noFill/>
              </a:ln>
              <a:solidFill>
                <a:schemeClr val="tx1"/>
              </a:solidFill>
              <a:effectLst/>
              <a:uLnTx/>
              <a:uFillTx/>
              <a:ea typeface="+mn-ea"/>
            </a:endParaRPr>
          </a:p>
          <a:p>
            <a:pPr marL="1143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1" i="0" u="none" strike="noStrike" kern="1200" cap="none" spc="0" normalizeH="0" baseline="0" noProof="0" dirty="0" smtClean="0">
                <a:ln>
                  <a:noFill/>
                </a:ln>
                <a:solidFill>
                  <a:schemeClr val="tx1"/>
                </a:solidFill>
                <a:effectLst/>
                <a:uLnTx/>
                <a:uFillTx/>
                <a:ea typeface="+mn-ea"/>
                <a:cs typeface="Times New Roman" panose="02020603050405020304" pitchFamily="18" charset="0"/>
              </a:rPr>
              <a:t>Step 1: Designing a questionnaire:</a:t>
            </a:r>
          </a:p>
          <a:p>
            <a:pPr marL="1143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schemeClr val="tx1"/>
                </a:solidFill>
                <a:effectLst/>
                <a:uLnTx/>
                <a:uFillTx/>
                <a:ea typeface="+mn-ea"/>
                <a:cs typeface="Times New Roman" panose="02020603050405020304" pitchFamily="18" charset="0"/>
              </a:rPr>
              <a:t>1. Keeping reader’s need while preparing the questionnaire</a:t>
            </a:r>
          </a:p>
          <a:p>
            <a:pPr marL="1143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srgbClr val="7030A0"/>
                </a:solidFill>
                <a:effectLst/>
                <a:uLnTx/>
                <a:uFillTx/>
                <a:ea typeface="+mn-ea"/>
                <a:cs typeface="Times New Roman" panose="02020603050405020304" pitchFamily="18" charset="0"/>
              </a:rPr>
              <a:t>It benefits them personally of professionally/it is easy to fill out and return</a:t>
            </a:r>
          </a:p>
          <a:p>
            <a:pPr marL="1143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schemeClr val="tx1"/>
                </a:solidFill>
                <a:effectLst/>
                <a:uLnTx/>
                <a:uFillTx/>
                <a:ea typeface="+mn-ea"/>
                <a:cs typeface="Times New Roman" panose="02020603050405020304" pitchFamily="18" charset="0"/>
              </a:rPr>
              <a:t>2. Write a precise purpose statement</a:t>
            </a:r>
          </a:p>
          <a:p>
            <a:pPr marL="1143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srgbClr val="7030A0"/>
                </a:solidFill>
                <a:effectLst/>
                <a:uLnTx/>
                <a:uFillTx/>
                <a:ea typeface="+mn-ea"/>
                <a:cs typeface="Times New Roman" panose="02020603050405020304" pitchFamily="18" charset="0"/>
              </a:rPr>
              <a:t>E.g. “The purpose of this survey is to find out ways in which…..”</a:t>
            </a:r>
          </a:p>
          <a:p>
            <a:pPr marL="1143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schemeClr val="tx1"/>
                </a:solidFill>
                <a:effectLst/>
                <a:uLnTx/>
                <a:uFillTx/>
                <a:ea typeface="+mn-ea"/>
                <a:cs typeface="Times New Roman" panose="02020603050405020304" pitchFamily="18" charset="0"/>
              </a:rPr>
              <a:t>3. Limit the number of questions</a:t>
            </a:r>
          </a:p>
          <a:p>
            <a:pPr marL="1143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srgbClr val="7030A0"/>
                </a:solidFill>
                <a:effectLst/>
                <a:uLnTx/>
                <a:uFillTx/>
                <a:ea typeface="+mn-ea"/>
                <a:cs typeface="Times New Roman" panose="02020603050405020304" pitchFamily="18" charset="0"/>
              </a:rPr>
              <a:t>Every question must serve the purpose/ resist the temptation to clutter questionnaire with irrelevant questions</a:t>
            </a:r>
          </a:p>
          <a:p>
            <a:pPr marL="1143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schemeClr val="tx1"/>
                </a:solidFill>
                <a:effectLst/>
                <a:uLnTx/>
                <a:uFillTx/>
                <a:ea typeface="+mn-ea"/>
                <a:cs typeface="Times New Roman" panose="02020603050405020304" pitchFamily="18" charset="0"/>
              </a:rPr>
              <a:t>4. Ask mostly objective questions</a:t>
            </a:r>
          </a:p>
          <a:p>
            <a:pPr marL="11430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smtClean="0">
                <a:ln>
                  <a:noFill/>
                </a:ln>
                <a:solidFill>
                  <a:srgbClr val="7030A0"/>
                </a:solidFill>
                <a:effectLst/>
                <a:uLnTx/>
                <a:uFillTx/>
                <a:ea typeface="+mn-ea"/>
                <a:cs typeface="Times New Roman" panose="02020603050405020304" pitchFamily="18" charset="0"/>
              </a:rPr>
              <a:t>So that the questions are easy to answer and responses are easy to compile</a:t>
            </a:r>
            <a:endParaRPr kumimoji="0" lang="en-US" sz="4400" b="0" i="0" u="none" strike="noStrike" kern="1200" cap="none" spc="0" normalizeH="0" baseline="0" noProof="0" dirty="0">
              <a:ln>
                <a:noFill/>
              </a:ln>
              <a:solidFill>
                <a:srgbClr val="7030A0"/>
              </a:solidFill>
              <a:effectLst/>
              <a:uLnTx/>
              <a:uFillTx/>
              <a:ea typeface="+mn-ea"/>
              <a:cs typeface="Times New Roman" panose="02020603050405020304" pitchFamily="18" charset="0"/>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
                                            <p:txEl>
                                              <p:pRg st="7" end="7"/>
                                            </p:txEl>
                                          </p:spTgt>
                                        </p:tgtEl>
                                        <p:attrNameLst>
                                          <p:attrName>style.visibility</p:attrName>
                                        </p:attrNameLst>
                                      </p:cBhvr>
                                      <p:to>
                                        <p:strVal val="visible"/>
                                      </p:to>
                                    </p:set>
                                    <p:animEffect transition="in" filter="fade">
                                      <p:cBhvr>
                                        <p:cTn id="56" dur="1000"/>
                                        <p:tgtEl>
                                          <p:spTgt spid="8">
                                            <p:txEl>
                                              <p:pRg st="7" end="7"/>
                                            </p:txEl>
                                          </p:spTgt>
                                        </p:tgtEl>
                                      </p:cBhvr>
                                    </p:animEffect>
                                    <p:anim calcmode="lin" valueType="num">
                                      <p:cBhvr>
                                        <p:cTn id="57"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animEffect transition="in" filter="fade">
                                      <p:cBhvr>
                                        <p:cTn id="63" dur="1000"/>
                                        <p:tgtEl>
                                          <p:spTgt spid="8">
                                            <p:txEl>
                                              <p:pRg st="8" end="8"/>
                                            </p:txEl>
                                          </p:spTgt>
                                        </p:tgtEl>
                                      </p:cBhvr>
                                    </p:animEffect>
                                    <p:anim calcmode="lin" valueType="num">
                                      <p:cBhvr>
                                        <p:cTn id="64"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8">
                                            <p:txEl>
                                              <p:pRg st="9" end="9"/>
                                            </p:txEl>
                                          </p:spTgt>
                                        </p:tgtEl>
                                        <p:attrNameLst>
                                          <p:attrName>style.visibility</p:attrName>
                                        </p:attrNameLst>
                                      </p:cBhvr>
                                      <p:to>
                                        <p:strVal val="visible"/>
                                      </p:to>
                                    </p:set>
                                    <p:animEffect transition="in" filter="fade">
                                      <p:cBhvr>
                                        <p:cTn id="70" dur="1000"/>
                                        <p:tgtEl>
                                          <p:spTgt spid="8">
                                            <p:txEl>
                                              <p:pRg st="9" end="9"/>
                                            </p:txEl>
                                          </p:spTgt>
                                        </p:tgtEl>
                                      </p:cBhvr>
                                    </p:animEffect>
                                    <p:anim calcmode="lin" valueType="num">
                                      <p:cBhvr>
                                        <p:cTn id="71"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8">
                                            <p:txEl>
                                              <p:pRg st="10" end="10"/>
                                            </p:txEl>
                                          </p:spTgt>
                                        </p:tgtEl>
                                        <p:attrNameLst>
                                          <p:attrName>style.visibility</p:attrName>
                                        </p:attrNameLst>
                                      </p:cBhvr>
                                      <p:to>
                                        <p:strVal val="visible"/>
                                      </p:to>
                                    </p:set>
                                    <p:animEffect transition="in" filter="fade">
                                      <p:cBhvr>
                                        <p:cTn id="77" dur="1000"/>
                                        <p:tgtEl>
                                          <p:spTgt spid="8">
                                            <p:txEl>
                                              <p:pRg st="10" end="10"/>
                                            </p:txEl>
                                          </p:spTgt>
                                        </p:tgtEl>
                                      </p:cBhvr>
                                    </p:animEffect>
                                    <p:anim calcmode="lin" valueType="num">
                                      <p:cBhvr>
                                        <p:cTn id="78"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0FF"/>
        </a:solidFill>
        <a:effectLst/>
      </p:bgPr>
    </p:bg>
    <p:spTree>
      <p:nvGrpSpPr>
        <p:cNvPr id="1" name="Shape 245"/>
        <p:cNvGrpSpPr/>
        <p:nvPr/>
      </p:nvGrpSpPr>
      <p:grpSpPr>
        <a:xfrm>
          <a:off x="0" y="0"/>
          <a:ext cx="0" cy="0"/>
          <a:chOff x="0" y="0"/>
          <a:chExt cx="0" cy="0"/>
        </a:xfrm>
      </p:grpSpPr>
      <p:grpSp>
        <p:nvGrpSpPr>
          <p:cNvPr id="246" name="Google Shape;246;p15"/>
          <p:cNvGrpSpPr/>
          <p:nvPr/>
        </p:nvGrpSpPr>
        <p:grpSpPr>
          <a:xfrm>
            <a:off x="0" y="0"/>
            <a:ext cx="18288000" cy="10287000"/>
            <a:chOff x="0" y="0"/>
            <a:chExt cx="4816593" cy="2709333"/>
          </a:xfrm>
        </p:grpSpPr>
        <p:sp>
          <p:nvSpPr>
            <p:cNvPr id="247" name="Google Shape;247;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248" name="Google Shape;248;p15"/>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algn="ctr">
                <a:lnSpc>
                  <a:spcPct val="140000"/>
                </a:lnSpc>
              </a:pPr>
              <a:endParaRPr sz="1800">
                <a:latin typeface="Calibri"/>
                <a:ea typeface="Calibri"/>
                <a:cs typeface="Calibri"/>
                <a:sym typeface="Calibri"/>
              </a:endParaRPr>
            </a:p>
          </p:txBody>
        </p:sp>
      </p:grpSp>
      <p:graphicFrame>
        <p:nvGraphicFramePr>
          <p:cNvPr id="6" name="Table 5"/>
          <p:cNvGraphicFramePr>
            <a:graphicFrameLocks noGrp="1"/>
          </p:cNvGraphicFramePr>
          <p:nvPr>
            <p:extLst>
              <p:ext uri="{D42A27DB-BD31-4B8C-83A1-F6EECF244321}">
                <p14:modId xmlns:p14="http://schemas.microsoft.com/office/powerpoint/2010/main" val="3214368504"/>
              </p:ext>
            </p:extLst>
          </p:nvPr>
        </p:nvGraphicFramePr>
        <p:xfrm>
          <a:off x="409901" y="13855"/>
          <a:ext cx="16585327" cy="10433020"/>
        </p:xfrm>
        <a:graphic>
          <a:graphicData uri="http://schemas.openxmlformats.org/drawingml/2006/table">
            <a:tbl>
              <a:tblPr firstRow="1" bandRow="1"/>
              <a:tblGrid>
                <a:gridCol w="5708788">
                  <a:extLst>
                    <a:ext uri="{9D8B030D-6E8A-4147-A177-3AD203B41FA5}">
                      <a16:colId xmlns="" xmlns:a16="http://schemas.microsoft.com/office/drawing/2014/main" val="20000"/>
                    </a:ext>
                  </a:extLst>
                </a:gridCol>
                <a:gridCol w="10876539">
                  <a:extLst>
                    <a:ext uri="{9D8B030D-6E8A-4147-A177-3AD203B41FA5}">
                      <a16:colId xmlns="" xmlns:a16="http://schemas.microsoft.com/office/drawing/2014/main" val="20001"/>
                    </a:ext>
                  </a:extLst>
                </a:gridCol>
              </a:tblGrid>
              <a:tr h="497773">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9pPr>
                    </a:lstStyle>
                    <a:p>
                      <a:r>
                        <a:rPr lang="en-US" sz="3600" dirty="0"/>
                        <a:t>Types of Questions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1AEBD"/>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orbel" panose="020B0503020204020204"/>
                          <a:sym typeface="Arial"/>
                        </a:defRPr>
                      </a:lvl9pPr>
                    </a:lstStyle>
                    <a:p>
                      <a:r>
                        <a:rPr lang="en-US" sz="3600" dirty="0"/>
                        <a:t>Examples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1AEBD"/>
                    </a:solidFill>
                  </a:tcPr>
                </a:tc>
                <a:extLst>
                  <a:ext uri="{0D108BD9-81ED-4DB2-BD59-A6C34878D82A}">
                    <a16:rowId xmlns="" xmlns:a16="http://schemas.microsoft.com/office/drawing/2014/main" val="10000"/>
                  </a:ext>
                </a:extLst>
              </a:tr>
              <a:tr h="228423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9pPr>
                    </a:lstStyle>
                    <a:p>
                      <a:r>
                        <a:rPr lang="en-US" sz="3600" dirty="0">
                          <a:latin typeface="Times New Roman" panose="02020603050405020304" pitchFamily="18" charset="0"/>
                          <a:cs typeface="Times New Roman" panose="02020603050405020304" pitchFamily="18" charset="0"/>
                        </a:rPr>
                        <a:t>Either/Or Questions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1AE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9pPr>
                    </a:lstStyle>
                    <a:p>
                      <a:r>
                        <a:rPr lang="en-US" sz="3600" dirty="0">
                          <a:latin typeface="Times New Roman" panose="02020603050405020304" pitchFamily="18" charset="0"/>
                          <a:cs typeface="Times New Roman" panose="02020603050405020304" pitchFamily="18" charset="0"/>
                        </a:rPr>
                        <a:t>Would you or your technical staff find it useful to receive</a:t>
                      </a:r>
                      <a:r>
                        <a:rPr lang="en-US" sz="3600" baseline="0" dirty="0">
                          <a:latin typeface="Times New Roman" panose="02020603050405020304" pitchFamily="18" charset="0"/>
                          <a:cs typeface="Times New Roman" panose="02020603050405020304" pitchFamily="18" charset="0"/>
                        </a:rPr>
                        <a:t> a technical newsletter on acid rain?</a:t>
                      </a:r>
                    </a:p>
                    <a:p>
                      <a:pPr marL="342900" indent="-342900">
                        <a:buAutoNum type="alphaLcPeriod"/>
                      </a:pPr>
                      <a:r>
                        <a:rPr lang="en-US" sz="3600" dirty="0">
                          <a:latin typeface="Times New Roman" panose="02020603050405020304" pitchFamily="18" charset="0"/>
                          <a:cs typeface="Times New Roman" panose="02020603050405020304" pitchFamily="18" charset="0"/>
                        </a:rPr>
                        <a:t>Yes</a:t>
                      </a:r>
                    </a:p>
                    <a:p>
                      <a:pPr marL="342900" indent="-342900">
                        <a:buAutoNum type="alphaLcPeriod"/>
                      </a:pPr>
                      <a:r>
                        <a:rPr lang="en-US" sz="3600" dirty="0">
                          <a:latin typeface="Times New Roman" panose="02020603050405020304" pitchFamily="18" charset="0"/>
                          <a:cs typeface="Times New Roman" panose="02020603050405020304" pitchFamily="18" charset="0"/>
                        </a:rPr>
                        <a:t>No</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1AEBD">
                        <a:tint val="40000"/>
                      </a:srgbClr>
                    </a:solidFill>
                  </a:tcPr>
                </a:tc>
                <a:extLst>
                  <a:ext uri="{0D108BD9-81ED-4DB2-BD59-A6C34878D82A}">
                    <a16:rowId xmlns="" xmlns:a16="http://schemas.microsoft.com/office/drawing/2014/main" val="10001"/>
                  </a:ext>
                </a:extLst>
              </a:tr>
              <a:tr h="2818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9pPr>
                    </a:lstStyle>
                    <a:p>
                      <a:r>
                        <a:rPr lang="en-US" sz="3600" dirty="0">
                          <a:latin typeface="Times New Roman" panose="02020603050405020304" pitchFamily="18" charset="0"/>
                          <a:cs typeface="Times New Roman" panose="02020603050405020304" pitchFamily="18" charset="0"/>
                        </a:rPr>
                        <a:t>Multiple Choice Questions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1AE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9pPr>
                    </a:lstStyle>
                    <a:p>
                      <a:r>
                        <a:rPr lang="en-US" sz="3600" dirty="0">
                          <a:latin typeface="Times New Roman" panose="02020603050405020304" pitchFamily="18" charset="0"/>
                          <a:cs typeface="Times New Roman" panose="02020603050405020304" pitchFamily="18" charset="0"/>
                        </a:rPr>
                        <a:t>If you answered “yes” to preceding question, what</a:t>
                      </a:r>
                      <a:r>
                        <a:rPr lang="en-US" sz="3600" baseline="0" dirty="0">
                          <a:latin typeface="Times New Roman" panose="02020603050405020304" pitchFamily="18" charset="0"/>
                          <a:cs typeface="Times New Roman" panose="02020603050405020304" pitchFamily="18" charset="0"/>
                        </a:rPr>
                        <a:t> publication schedule would best meet your needs:</a:t>
                      </a:r>
                    </a:p>
                    <a:p>
                      <a:pPr marL="342900" indent="-342900">
                        <a:buAutoNum type="alphaLcPeriod"/>
                      </a:pPr>
                      <a:r>
                        <a:rPr lang="en-US" sz="3600" baseline="0" dirty="0">
                          <a:latin typeface="Times New Roman" panose="02020603050405020304" pitchFamily="18" charset="0"/>
                          <a:cs typeface="Times New Roman" panose="02020603050405020304" pitchFamily="18" charset="0"/>
                        </a:rPr>
                        <a:t>Monthly</a:t>
                      </a:r>
                    </a:p>
                    <a:p>
                      <a:pPr marL="342900" indent="-342900">
                        <a:buAutoNum type="alphaLcPeriod"/>
                      </a:pPr>
                      <a:r>
                        <a:rPr lang="en-US" sz="3600" baseline="0" dirty="0">
                          <a:latin typeface="Times New Roman" panose="02020603050405020304" pitchFamily="18" charset="0"/>
                          <a:cs typeface="Times New Roman" panose="02020603050405020304" pitchFamily="18" charset="0"/>
                        </a:rPr>
                        <a:t>Quarterly</a:t>
                      </a:r>
                    </a:p>
                    <a:p>
                      <a:pPr marL="342900" indent="-342900">
                        <a:buAutoNum type="alphaLcPeriod"/>
                      </a:pPr>
                      <a:r>
                        <a:rPr lang="en-US" sz="3600" baseline="0" dirty="0">
                          <a:latin typeface="Times New Roman" panose="02020603050405020304" pitchFamily="18" charset="0"/>
                          <a:cs typeface="Times New Roman" panose="02020603050405020304" pitchFamily="18" charset="0"/>
                        </a:rPr>
                        <a:t>yearly</a:t>
                      </a:r>
                      <a:endParaRPr lang="en-US" sz="3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1AEBD">
                        <a:tint val="20000"/>
                      </a:srgbClr>
                    </a:solidFill>
                  </a:tcPr>
                </a:tc>
                <a:extLst>
                  <a:ext uri="{0D108BD9-81ED-4DB2-BD59-A6C34878D82A}">
                    <a16:rowId xmlns="" xmlns:a16="http://schemas.microsoft.com/office/drawing/2014/main" val="10002"/>
                  </a:ext>
                </a:extLst>
              </a:tr>
              <a:tr h="286219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9pPr>
                    </a:lstStyle>
                    <a:p>
                      <a:r>
                        <a:rPr lang="en-US" sz="3600" dirty="0">
                          <a:latin typeface="Times New Roman" panose="02020603050405020304" pitchFamily="18" charset="0"/>
                          <a:cs typeface="Times New Roman" panose="02020603050405020304" pitchFamily="18" charset="0"/>
                        </a:rPr>
                        <a:t>Grade-Scale</a:t>
                      </a:r>
                      <a:r>
                        <a:rPr lang="en-US" sz="3600" baseline="0" dirty="0">
                          <a:latin typeface="Times New Roman" panose="02020603050405020304" pitchFamily="18" charset="0"/>
                          <a:cs typeface="Times New Roman" panose="02020603050405020304" pitchFamily="18" charset="0"/>
                        </a:rPr>
                        <a:t> Questions</a:t>
                      </a:r>
                    </a:p>
                    <a:p>
                      <a:endParaRPr lang="en-US" sz="3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1AEBD">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9pPr>
                    </a:lstStyle>
                    <a:p>
                      <a:endParaRPr lang="en-US" sz="36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1AEBD">
                        <a:tint val="40000"/>
                      </a:srgbClr>
                    </a:solidFill>
                  </a:tcPr>
                </a:tc>
                <a:extLst>
                  <a:ext uri="{0D108BD9-81ED-4DB2-BD59-A6C34878D82A}">
                    <a16:rowId xmlns="" xmlns:a16="http://schemas.microsoft.com/office/drawing/2014/main" val="10003"/>
                  </a:ext>
                </a:extLst>
              </a:tr>
              <a:tr h="1810102">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9pPr>
                    </a:lstStyle>
                    <a:p>
                      <a:r>
                        <a:rPr lang="en-US" sz="3600" dirty="0">
                          <a:latin typeface="Times New Roman" panose="02020603050405020304" pitchFamily="18" charset="0"/>
                          <a:cs typeface="Times New Roman" panose="02020603050405020304" pitchFamily="18" charset="0"/>
                        </a:rPr>
                        <a:t>Short-Answer Questions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1AEBD">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orbel" panose="020B0503020204020204"/>
                          <a:sym typeface="Arial"/>
                        </a:defRPr>
                      </a:lvl9pPr>
                    </a:lstStyle>
                    <a:p>
                      <a:pPr marL="0" indent="0">
                        <a:buNone/>
                      </a:pPr>
                      <a:r>
                        <a:rPr lang="en-US" sz="3600" dirty="0">
                          <a:latin typeface="Times New Roman" panose="02020603050405020304" pitchFamily="18" charset="0"/>
                          <a:cs typeface="Times New Roman" panose="02020603050405020304" pitchFamily="18" charset="0"/>
                        </a:rPr>
                        <a:t>List any environmental newsletters you already receive that you find helpful in business.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1AEBD">
                        <a:tint val="20000"/>
                      </a:srgbClr>
                    </a:solidFill>
                  </a:tcPr>
                </a:tc>
                <a:extLst>
                  <a:ext uri="{0D108BD9-81ED-4DB2-BD59-A6C34878D82A}">
                    <a16:rowId xmlns=""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422292017"/>
              </p:ext>
            </p:extLst>
          </p:nvPr>
        </p:nvGraphicFramePr>
        <p:xfrm>
          <a:off x="6396730" y="6036713"/>
          <a:ext cx="10030940" cy="2350541"/>
        </p:xfrm>
        <a:graphic>
          <a:graphicData uri="http://schemas.openxmlformats.org/drawingml/2006/table">
            <a:tbl>
              <a:tblPr firstRow="1" bandRow="1">
                <a:tableStyleId>{5C22544A-7EE6-4342-B048-85BDC9FD1C3A}</a:tableStyleId>
              </a:tblPr>
              <a:tblGrid>
                <a:gridCol w="2982029">
                  <a:extLst>
                    <a:ext uri="{9D8B030D-6E8A-4147-A177-3AD203B41FA5}">
                      <a16:colId xmlns="" xmlns:a16="http://schemas.microsoft.com/office/drawing/2014/main" val="20000"/>
                    </a:ext>
                  </a:extLst>
                </a:gridCol>
                <a:gridCol w="1595531">
                  <a:extLst>
                    <a:ext uri="{9D8B030D-6E8A-4147-A177-3AD203B41FA5}">
                      <a16:colId xmlns="" xmlns:a16="http://schemas.microsoft.com/office/drawing/2014/main" val="20001"/>
                    </a:ext>
                  </a:extLst>
                </a:gridCol>
                <a:gridCol w="1807991">
                  <a:extLst>
                    <a:ext uri="{9D8B030D-6E8A-4147-A177-3AD203B41FA5}">
                      <a16:colId xmlns="" xmlns:a16="http://schemas.microsoft.com/office/drawing/2014/main" val="20002"/>
                    </a:ext>
                  </a:extLst>
                </a:gridCol>
                <a:gridCol w="3645389">
                  <a:extLst>
                    <a:ext uri="{9D8B030D-6E8A-4147-A177-3AD203B41FA5}">
                      <a16:colId xmlns="" xmlns:a16="http://schemas.microsoft.com/office/drawing/2014/main" val="20003"/>
                    </a:ext>
                  </a:extLst>
                </a:gridCol>
              </a:tblGrid>
              <a:tr h="1488282">
                <a:tc gridSpan="4">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Times New Roman" panose="02020603050405020304" pitchFamily="18" charset="0"/>
                          <a:cs typeface="Times New Roman" panose="02020603050405020304" pitchFamily="18" charset="0"/>
                        </a:rPr>
                        <a:t>Acid Rain is an issue that has strong impact on your day-to-day business: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862259">
                <a:tc>
                  <a:txBody>
                    <a:bodyPr/>
                    <a:lstStyle/>
                    <a:p>
                      <a:r>
                        <a:rPr lang="en-US" sz="2800" dirty="0">
                          <a:solidFill>
                            <a:schemeClr val="tx1"/>
                          </a:solidFill>
                        </a:rPr>
                        <a:t>Strongly Agree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dirty="0">
                          <a:solidFill>
                            <a:schemeClr val="tx1"/>
                          </a:solidFill>
                        </a:rPr>
                        <a:t>Agree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dirty="0">
                          <a:solidFill>
                            <a:schemeClr val="tx1"/>
                          </a:solidFill>
                        </a:rPr>
                        <a:t>Disagree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dirty="0">
                          <a:solidFill>
                            <a:schemeClr val="tx1"/>
                          </a:solidFill>
                        </a:rPr>
                        <a:t>Strongly</a:t>
                      </a:r>
                      <a:r>
                        <a:rPr lang="en-US" sz="2800" baseline="0" dirty="0">
                          <a:solidFill>
                            <a:schemeClr val="tx1"/>
                          </a:solidFill>
                        </a:rPr>
                        <a:t> Disagree</a:t>
                      </a:r>
                      <a:endParaRPr 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067512855"/>
      </p:ext>
    </p:extLst>
  </p:cSld>
  <p:clrMapOvr>
    <a:masterClrMapping/>
  </p:clrMapOvr>
  <p:transition>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56817" y="0"/>
            <a:ext cx="10678025" cy="9941183"/>
          </a:xfrm>
          <a:prstGeom prst="rect">
            <a:avLst/>
          </a:prstGeom>
        </p:spPr>
        <p:txBody>
          <a:bodyPr wrap="square">
            <a:spAutoFit/>
          </a:bodyPr>
          <a:lstStyle/>
          <a:p>
            <a:r>
              <a:rPr lang="en-US" sz="4000" dirty="0"/>
              <a:t>Tanya, who works in marketing at Suzuki’s office, has just been given an important task. The company’s CEO Mariam, wants her to examine the feasibility of the company’s switching to automated cars in their Islamabad’s offices. Mariam has told Tanya, she should write a report investigating the advantages and disadvantages of automated cars. At an upcoming meeting, board of Directors will review the report. She should study the impending tax and other legislation affecting. In addition, she should investigate economic feasibility of automated vehicles. Some of her report will look at start-up costs for switching the vehicle fleet, employee needs, and other in-house matters.</a:t>
            </a:r>
          </a:p>
        </p:txBody>
      </p:sp>
      <p:sp>
        <p:nvSpPr>
          <p:cNvPr id="4" name="Rectangle 3"/>
          <p:cNvSpPr/>
          <p:nvPr/>
        </p:nvSpPr>
        <p:spPr>
          <a:xfrm>
            <a:off x="301085" y="354550"/>
            <a:ext cx="5435425" cy="769441"/>
          </a:xfrm>
          <a:prstGeom prst="rect">
            <a:avLst/>
          </a:prstGeom>
        </p:spPr>
        <p:txBody>
          <a:bodyPr wrap="square">
            <a:spAutoFit/>
          </a:bodyPr>
          <a:lstStyle/>
          <a:p>
            <a:r>
              <a:rPr lang="en-US" sz="4400" b="1" dirty="0"/>
              <a:t>Case Study</a:t>
            </a:r>
            <a:endParaRPr lang="en-US" sz="4400" dirty="0"/>
          </a:p>
        </p:txBody>
      </p:sp>
    </p:spTree>
    <p:extLst>
      <p:ext uri="{BB962C8B-B14F-4D97-AF65-F5344CB8AC3E}">
        <p14:creationId xmlns:p14="http://schemas.microsoft.com/office/powerpoint/2010/main" val="1997482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63678" y="571498"/>
            <a:ext cx="17372074" cy="9715501"/>
          </a:xfrm>
        </p:spPr>
        <p:txBody>
          <a:bodyPr>
            <a:normAutofit/>
          </a:bodyPr>
          <a:lstStyle/>
          <a:p>
            <a:pPr marL="171450" indent="0">
              <a:buNone/>
            </a:pPr>
            <a:r>
              <a:rPr lang="en-US" sz="4000" b="1" dirty="0">
                <a:solidFill>
                  <a:schemeClr val="tx1"/>
                </a:solidFill>
                <a:latin typeface="+mn-lt"/>
              </a:rPr>
              <a:t>Designing a questionnaire…</a:t>
            </a:r>
          </a:p>
          <a:p>
            <a:pPr marL="171450" indent="0">
              <a:buNone/>
            </a:pPr>
            <a:r>
              <a:rPr lang="en-US" sz="4000" dirty="0">
                <a:solidFill>
                  <a:schemeClr val="tx1"/>
                </a:solidFill>
                <a:latin typeface="+mn-lt"/>
                <a:cs typeface="Times New Roman" panose="02020603050405020304" pitchFamily="18" charset="0"/>
              </a:rPr>
              <a:t>4. Provide clear questions that are easy to answer:</a:t>
            </a:r>
          </a:p>
          <a:p>
            <a:pPr marL="171450" indent="0">
              <a:buNone/>
            </a:pPr>
            <a:r>
              <a:rPr lang="en-US" sz="4000" dirty="0">
                <a:solidFill>
                  <a:schemeClr val="tx1"/>
                </a:solidFill>
                <a:latin typeface="+mn-lt"/>
                <a:cs typeface="Times New Roman" panose="02020603050405020304" pitchFamily="18" charset="0"/>
              </a:rPr>
              <a:t>Avoid four common problems:</a:t>
            </a:r>
          </a:p>
          <a:p>
            <a:pPr marL="1285875" lvl="1">
              <a:buAutoNum type="arabicPeriod"/>
            </a:pPr>
            <a:r>
              <a:rPr lang="en-US" sz="4000" dirty="0">
                <a:solidFill>
                  <a:schemeClr val="tx1"/>
                </a:solidFill>
                <a:latin typeface="+mn-lt"/>
                <a:cs typeface="Times New Roman" panose="02020603050405020304" pitchFamily="18" charset="0"/>
              </a:rPr>
              <a:t>Biased in phrasing </a:t>
            </a:r>
          </a:p>
          <a:p>
            <a:pPr marL="1285875" lvl="1">
              <a:buAutoNum type="arabicPeriod"/>
            </a:pPr>
            <a:r>
              <a:rPr lang="en-US" sz="4000" dirty="0">
                <a:solidFill>
                  <a:schemeClr val="tx1"/>
                </a:solidFill>
                <a:latin typeface="+mn-lt"/>
                <a:cs typeface="Times New Roman" panose="02020603050405020304" pitchFamily="18" charset="0"/>
              </a:rPr>
              <a:t>Use of undefined terms</a:t>
            </a:r>
          </a:p>
          <a:p>
            <a:pPr marL="1285875" lvl="1">
              <a:buAutoNum type="arabicPeriod"/>
            </a:pPr>
            <a:r>
              <a:rPr lang="en-US" sz="4000" dirty="0">
                <a:solidFill>
                  <a:schemeClr val="tx1"/>
                </a:solidFill>
                <a:latin typeface="+mn-lt"/>
                <a:cs typeface="Times New Roman" panose="02020603050405020304" pitchFamily="18" charset="0"/>
              </a:rPr>
              <a:t>Use of more than one variable</a:t>
            </a:r>
          </a:p>
          <a:p>
            <a:pPr marL="1285875" lvl="1">
              <a:buAutoNum type="arabicPeriod"/>
            </a:pPr>
            <a:r>
              <a:rPr lang="en-US" sz="4000" dirty="0">
                <a:solidFill>
                  <a:schemeClr val="tx1"/>
                </a:solidFill>
                <a:latin typeface="+mn-lt"/>
                <a:cs typeface="Times New Roman" panose="02020603050405020304" pitchFamily="18" charset="0"/>
              </a:rPr>
              <a:t>Questions that require too much homework</a:t>
            </a:r>
          </a:p>
          <a:p>
            <a:pPr marL="171450" indent="0">
              <a:buNone/>
            </a:pPr>
            <a:r>
              <a:rPr lang="en-US" sz="4000" dirty="0">
                <a:solidFill>
                  <a:schemeClr val="tx1"/>
                </a:solidFill>
                <a:latin typeface="+mn-lt"/>
                <a:cs typeface="Times New Roman" panose="02020603050405020304" pitchFamily="18" charset="0"/>
              </a:rPr>
              <a:t>5. Include precise and concise instructions at the top of the form</a:t>
            </a:r>
          </a:p>
          <a:p>
            <a:pPr marL="171450" indent="0">
              <a:buNone/>
            </a:pPr>
            <a:r>
              <a:rPr lang="en-US" sz="4000" dirty="0">
                <a:solidFill>
                  <a:schemeClr val="tx1"/>
                </a:solidFill>
                <a:latin typeface="+mn-lt"/>
                <a:cs typeface="Times New Roman" panose="02020603050405020304" pitchFamily="18" charset="0"/>
              </a:rPr>
              <a:t>6. Test the questionnaire on a sample audience (Pilot)</a:t>
            </a:r>
          </a:p>
          <a:p>
            <a:pPr marL="171450" indent="0">
              <a:buNone/>
            </a:pPr>
            <a:r>
              <a:rPr lang="en-US" sz="4000" b="1" dirty="0">
                <a:solidFill>
                  <a:schemeClr val="tx1"/>
                </a:solidFill>
                <a:latin typeface="+mn-lt"/>
              </a:rPr>
              <a:t>Step 2: Conductions the Survey</a:t>
            </a:r>
          </a:p>
          <a:p>
            <a:pPr marL="857250" indent="-685800">
              <a:buAutoNum type="arabicPeriod"/>
            </a:pPr>
            <a:r>
              <a:rPr lang="en-US" sz="4000" dirty="0">
                <a:solidFill>
                  <a:schemeClr val="tx1"/>
                </a:solidFill>
                <a:latin typeface="+mn-lt"/>
                <a:cs typeface="Times New Roman" panose="02020603050405020304" pitchFamily="18" charset="0"/>
              </a:rPr>
              <a:t>Choose an appropriate  audience</a:t>
            </a:r>
          </a:p>
          <a:p>
            <a:pPr marL="857250" indent="-685800">
              <a:buAutoNum type="arabicPeriod"/>
            </a:pPr>
            <a:r>
              <a:rPr lang="en-US" sz="4000" dirty="0">
                <a:solidFill>
                  <a:schemeClr val="tx1"/>
                </a:solidFill>
                <a:latin typeface="+mn-lt"/>
                <a:cs typeface="Times New Roman" panose="02020603050405020304" pitchFamily="18" charset="0"/>
              </a:rPr>
              <a:t>Introduce questionnaire with a clear, concise cover letter</a:t>
            </a:r>
          </a:p>
          <a:p>
            <a:pPr marL="857250" indent="-685800">
              <a:buAutoNum type="arabicPeriod"/>
            </a:pPr>
            <a:r>
              <a:rPr lang="en-US" sz="4000" dirty="0">
                <a:solidFill>
                  <a:schemeClr val="tx1"/>
                </a:solidFill>
                <a:latin typeface="+mn-lt"/>
                <a:cs typeface="Times New Roman" panose="02020603050405020304" pitchFamily="18" charset="0"/>
              </a:rPr>
              <a:t>Encourage a quick response</a:t>
            </a:r>
          </a:p>
          <a:p>
            <a:pPr marL="171450" indent="0">
              <a:buNone/>
            </a:pPr>
            <a:r>
              <a:rPr lang="en-US" sz="4000" b="1" dirty="0">
                <a:solidFill>
                  <a:schemeClr val="tx1"/>
                </a:solidFill>
                <a:latin typeface="+mn-lt"/>
              </a:rPr>
              <a:t>Step 3: Compiling the Results</a:t>
            </a:r>
          </a:p>
        </p:txBody>
      </p:sp>
    </p:spTree>
    <p:extLst>
      <p:ext uri="{BB962C8B-B14F-4D97-AF65-F5344CB8AC3E}">
        <p14:creationId xmlns:p14="http://schemas.microsoft.com/office/powerpoint/2010/main" val="174220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Effect transition="in" filter="fade">
                                      <p:cBhvr>
                                        <p:cTn id="6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3" y="571499"/>
            <a:ext cx="17439968" cy="9715502"/>
          </a:xfrm>
        </p:spPr>
        <p:txBody>
          <a:bodyPr>
            <a:normAutofit fontScale="92500" lnSpcReduction="20000"/>
          </a:bodyPr>
          <a:lstStyle/>
          <a:p>
            <a:pPr marL="171450" indent="0">
              <a:buNone/>
            </a:pPr>
            <a:r>
              <a:rPr lang="en-US" sz="5100" b="1" dirty="0">
                <a:solidFill>
                  <a:schemeClr val="tx1"/>
                </a:solidFill>
                <a:latin typeface="+mn-lt"/>
              </a:rPr>
              <a:t>INTERVIEWS</a:t>
            </a:r>
          </a:p>
          <a:p>
            <a:pPr marL="171450" indent="0">
              <a:buNone/>
            </a:pPr>
            <a:r>
              <a:rPr lang="en-US" sz="4200" dirty="0">
                <a:solidFill>
                  <a:schemeClr val="tx1"/>
                </a:solidFill>
                <a:latin typeface="+mn-lt"/>
                <a:cs typeface="Times New Roman" panose="02020603050405020304" pitchFamily="18" charset="0"/>
              </a:rPr>
              <a:t>Besides questionnaires, interviews are another common way to gather primary research.</a:t>
            </a:r>
            <a:endParaRPr lang="en-US" sz="4200" dirty="0">
              <a:solidFill>
                <a:schemeClr val="tx1"/>
              </a:solidFill>
              <a:latin typeface="+mn-lt"/>
            </a:endParaRPr>
          </a:p>
          <a:p>
            <a:pPr marL="171450" indent="0">
              <a:buNone/>
            </a:pPr>
            <a:r>
              <a:rPr lang="en-US" sz="4200" b="1" dirty="0">
                <a:solidFill>
                  <a:schemeClr val="tx1"/>
                </a:solidFill>
                <a:latin typeface="+mn-lt"/>
              </a:rPr>
              <a:t>Step 1: Preparing for the interview</a:t>
            </a:r>
          </a:p>
          <a:p>
            <a:pPr marL="171450" indent="0">
              <a:buNone/>
            </a:pPr>
            <a:r>
              <a:rPr lang="en-US" sz="4200" dirty="0">
                <a:solidFill>
                  <a:schemeClr val="tx1"/>
                </a:solidFill>
                <a:latin typeface="+mn-lt"/>
                <a:cs typeface="Times New Roman" panose="02020603050405020304" pitchFamily="18" charset="0"/>
              </a:rPr>
              <a:t>1. Develop a list of specific objectives for the interview</a:t>
            </a:r>
          </a:p>
          <a:p>
            <a:pPr marL="171450" indent="0">
              <a:buNone/>
            </a:pPr>
            <a:r>
              <a:rPr lang="en-US" sz="4200" dirty="0">
                <a:solidFill>
                  <a:schemeClr val="tx1"/>
                </a:solidFill>
                <a:latin typeface="+mn-lt"/>
                <a:cs typeface="Times New Roman" panose="02020603050405020304" pitchFamily="18" charset="0"/>
              </a:rPr>
              <a:t>Know exactly what you want to accomplish</a:t>
            </a:r>
          </a:p>
          <a:p>
            <a:pPr marL="171450" indent="0">
              <a:buNone/>
            </a:pPr>
            <a:r>
              <a:rPr lang="en-US" sz="4200" dirty="0">
                <a:solidFill>
                  <a:schemeClr val="tx1"/>
                </a:solidFill>
                <a:latin typeface="+mn-lt"/>
                <a:cs typeface="Times New Roman" panose="02020603050405020304" pitchFamily="18" charset="0"/>
              </a:rPr>
              <a:t>2. Make clear your main objectives when you contact for the interview</a:t>
            </a:r>
          </a:p>
          <a:p>
            <a:pPr marL="1457325" lvl="1" indent="-685800">
              <a:buAutoNum type="arabicPeriod"/>
            </a:pPr>
            <a:r>
              <a:rPr lang="en-US" sz="4200" dirty="0">
                <a:solidFill>
                  <a:schemeClr val="tx1"/>
                </a:solidFill>
                <a:latin typeface="+mn-lt"/>
                <a:cs typeface="Times New Roman" panose="02020603050405020304" pitchFamily="18" charset="0"/>
              </a:rPr>
              <a:t>Stress the importance of the person’s contribution</a:t>
            </a:r>
          </a:p>
          <a:p>
            <a:pPr marL="1457325" lvl="1" indent="-685800">
              <a:buAutoNum type="arabicPeriod"/>
            </a:pPr>
            <a:r>
              <a:rPr lang="en-US" sz="4200" dirty="0">
                <a:solidFill>
                  <a:schemeClr val="tx1"/>
                </a:solidFill>
                <a:latin typeface="+mn-lt"/>
                <a:cs typeface="Times New Roman" panose="02020603050405020304" pitchFamily="18" charset="0"/>
              </a:rPr>
              <a:t>Put him or her at ease with your goals and general content of proposed discussion</a:t>
            </a:r>
          </a:p>
          <a:p>
            <a:pPr marL="1457325" lvl="1" indent="-685800">
              <a:buAutoNum type="arabicPeriod"/>
            </a:pPr>
            <a:r>
              <a:rPr lang="en-US" sz="4200" dirty="0">
                <a:solidFill>
                  <a:schemeClr val="tx1"/>
                </a:solidFill>
                <a:latin typeface="+mn-lt"/>
                <a:cs typeface="Times New Roman" panose="02020603050405020304" pitchFamily="18" charset="0"/>
              </a:rPr>
              <a:t>Set a starting time and approximate length for the interview</a:t>
            </a:r>
          </a:p>
          <a:p>
            <a:pPr marL="171450" indent="0">
              <a:buNone/>
            </a:pPr>
            <a:r>
              <a:rPr lang="en-US" sz="4200" dirty="0">
                <a:solidFill>
                  <a:schemeClr val="tx1"/>
                </a:solidFill>
                <a:latin typeface="+mn-lt"/>
                <a:cs typeface="Times New Roman" panose="02020603050405020304" pitchFamily="18" charset="0"/>
              </a:rPr>
              <a:t>3. Prepare and interview outline</a:t>
            </a:r>
          </a:p>
          <a:p>
            <a:pPr marL="171450" indent="0">
              <a:buNone/>
            </a:pPr>
            <a:r>
              <a:rPr lang="en-US" sz="4200" dirty="0">
                <a:solidFill>
                  <a:schemeClr val="tx1"/>
                </a:solidFill>
                <a:latin typeface="+mn-lt"/>
                <a:cs typeface="Times New Roman" panose="02020603050405020304" pitchFamily="18" charset="0"/>
              </a:rPr>
              <a:t>It includes: </a:t>
            </a:r>
          </a:p>
          <a:p>
            <a:pPr marL="1457325" lvl="1" indent="-685800">
              <a:buAutoNum type="arabicPeriod"/>
            </a:pPr>
            <a:r>
              <a:rPr lang="en-US" sz="4200" dirty="0">
                <a:solidFill>
                  <a:schemeClr val="tx1"/>
                </a:solidFill>
                <a:latin typeface="+mn-lt"/>
                <a:cs typeface="Times New Roman" panose="02020603050405020304" pitchFamily="18" charset="0"/>
              </a:rPr>
              <a:t>A sequential list of topics you want to cover</a:t>
            </a:r>
          </a:p>
          <a:p>
            <a:pPr marL="1457325" lvl="1" indent="-685800">
              <a:buAutoNum type="arabicPeriod"/>
            </a:pPr>
            <a:r>
              <a:rPr lang="en-US" sz="4200" dirty="0">
                <a:solidFill>
                  <a:schemeClr val="tx1"/>
                </a:solidFill>
                <a:latin typeface="+mn-lt"/>
                <a:cs typeface="Times New Roman" panose="02020603050405020304" pitchFamily="18" charset="0"/>
              </a:rPr>
              <a:t>Specific questions you plan to ask</a:t>
            </a:r>
          </a:p>
          <a:p>
            <a:pPr marL="171450" indent="0">
              <a:buNone/>
            </a:pPr>
            <a:r>
              <a:rPr lang="en-US" sz="4200" dirty="0">
                <a:solidFill>
                  <a:schemeClr val="tx1"/>
                </a:solidFill>
                <a:latin typeface="+mn-lt"/>
                <a:cs typeface="Times New Roman" panose="02020603050405020304" pitchFamily="18" charset="0"/>
              </a:rPr>
              <a:t>4. Show that you value your interviewee’s time</a:t>
            </a:r>
          </a:p>
          <a:p>
            <a:pPr marL="171450" indent="0">
              <a:buNone/>
            </a:pPr>
            <a:r>
              <a:rPr lang="en-US" sz="4200" dirty="0">
                <a:solidFill>
                  <a:schemeClr val="tx1"/>
                </a:solidFill>
                <a:latin typeface="+mn-lt"/>
                <a:cs typeface="Times New Roman" panose="02020603050405020304" pitchFamily="18" charset="0"/>
              </a:rPr>
              <a:t>Showing up early to begin on time/staying on track and ending on time</a:t>
            </a:r>
          </a:p>
        </p:txBody>
      </p:sp>
    </p:spTree>
    <p:extLst>
      <p:ext uri="{BB962C8B-B14F-4D97-AF65-F5344CB8AC3E}">
        <p14:creationId xmlns:p14="http://schemas.microsoft.com/office/powerpoint/2010/main" val="4159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down)">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wipe(down)">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wipe(down)">
                                      <p:cBhvr>
                                        <p:cTn id="51" dur="500"/>
                                        <p:tgtEl>
                                          <p:spTgt spid="3">
                                            <p:txEl>
                                              <p:pRg st="10" end="10"/>
                                            </p:txEl>
                                          </p:spTgt>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wipe(down)">
                                      <p:cBhvr>
                                        <p:cTn id="54" dur="500"/>
                                        <p:tgtEl>
                                          <p:spTgt spid="3">
                                            <p:txEl>
                                              <p:pRg st="11" end="11"/>
                                            </p:txEl>
                                          </p:spTgt>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wipe(down)">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wipe(down)">
                                      <p:cBhvr>
                                        <p:cTn id="62" dur="500"/>
                                        <p:tgtEl>
                                          <p:spTgt spid="3">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wipe(down)">
                                      <p:cBhvr>
                                        <p:cTn id="6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07921" y="571500"/>
            <a:ext cx="16823333" cy="9715500"/>
          </a:xfrm>
        </p:spPr>
        <p:txBody>
          <a:bodyPr>
            <a:normAutofit/>
          </a:bodyPr>
          <a:lstStyle/>
          <a:p>
            <a:pPr marL="171450" indent="0">
              <a:buNone/>
            </a:pPr>
            <a:r>
              <a:rPr lang="en-US" sz="4800" b="1" dirty="0">
                <a:solidFill>
                  <a:schemeClr val="tx1"/>
                </a:solidFill>
                <a:latin typeface="+mn-lt"/>
              </a:rPr>
              <a:t>Step 2: Conducting the Interview</a:t>
            </a:r>
          </a:p>
          <a:p>
            <a:pPr marL="171450" indent="0">
              <a:buNone/>
            </a:pPr>
            <a:r>
              <a:rPr lang="en-US" sz="4800" dirty="0">
                <a:solidFill>
                  <a:schemeClr val="tx1"/>
                </a:solidFill>
                <a:latin typeface="+mn-lt"/>
              </a:rPr>
              <a:t>1. </a:t>
            </a:r>
            <a:r>
              <a:rPr lang="en-US" sz="4800" dirty="0">
                <a:solidFill>
                  <a:schemeClr val="tx1"/>
                </a:solidFill>
                <a:latin typeface="+mn-lt"/>
                <a:cs typeface="Times New Roman" panose="02020603050405020304" pitchFamily="18" charset="0"/>
              </a:rPr>
              <a:t>Ask open questions</a:t>
            </a:r>
          </a:p>
          <a:p>
            <a:pPr marL="171450" indent="0">
              <a:buNone/>
            </a:pPr>
            <a:r>
              <a:rPr lang="en-US" sz="4800" dirty="0">
                <a:solidFill>
                  <a:schemeClr val="tx1"/>
                </a:solidFill>
                <a:latin typeface="+mn-lt"/>
                <a:cs typeface="Times New Roman" panose="02020603050405020304" pitchFamily="18" charset="0"/>
              </a:rPr>
              <a:t>Questions that require your respondent to say something other than “yes” or “no”</a:t>
            </a:r>
          </a:p>
          <a:p>
            <a:pPr marL="171450" indent="0">
              <a:buNone/>
            </a:pPr>
            <a:r>
              <a:rPr lang="en-US" sz="4800" dirty="0">
                <a:solidFill>
                  <a:schemeClr val="tx1"/>
                </a:solidFill>
                <a:latin typeface="+mn-lt"/>
                <a:cs typeface="Times New Roman" panose="02020603050405020304" pitchFamily="18" charset="0"/>
              </a:rPr>
              <a:t>2. Ask closed-ended questions when you need to nail down an answer</a:t>
            </a:r>
          </a:p>
          <a:p>
            <a:pPr marL="171450" indent="0">
              <a:buNone/>
            </a:pPr>
            <a:r>
              <a:rPr lang="en-US" sz="4800" dirty="0">
                <a:solidFill>
                  <a:schemeClr val="tx1"/>
                </a:solidFill>
                <a:latin typeface="+mn-lt"/>
                <a:cs typeface="Times New Roman" panose="02020603050405020304" pitchFamily="18" charset="0"/>
              </a:rPr>
              <a:t>3. Use summaries throughout the interview</a:t>
            </a:r>
          </a:p>
          <a:p>
            <a:pPr marL="171450" indent="0">
              <a:buNone/>
            </a:pPr>
            <a:r>
              <a:rPr lang="en-US" sz="4800" dirty="0">
                <a:solidFill>
                  <a:schemeClr val="tx1"/>
                </a:solidFill>
                <a:latin typeface="+mn-lt"/>
                <a:cs typeface="Times New Roman" panose="02020603050405020304" pitchFamily="18" charset="0"/>
              </a:rPr>
              <a:t>It helps in clarification and recording the interview accurately</a:t>
            </a:r>
          </a:p>
        </p:txBody>
      </p:sp>
    </p:spTree>
    <p:extLst>
      <p:ext uri="{BB962C8B-B14F-4D97-AF65-F5344CB8AC3E}">
        <p14:creationId xmlns:p14="http://schemas.microsoft.com/office/powerpoint/2010/main" val="39895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Results</a:t>
            </a:r>
          </a:p>
        </p:txBody>
      </p:sp>
      <p:sp>
        <p:nvSpPr>
          <p:cNvPr id="5" name="Text Placeholder 4"/>
          <p:cNvSpPr>
            <a:spLocks noGrp="1"/>
          </p:cNvSpPr>
          <p:nvPr>
            <p:ph type="body" idx="1"/>
          </p:nvPr>
        </p:nvSpPr>
        <p:spPr/>
        <p:txBody>
          <a:bodyPr/>
          <a:lstStyle/>
          <a:p>
            <a:r>
              <a:rPr lang="en-US" dirty="0"/>
              <a:t>Questionnaire</a:t>
            </a:r>
          </a:p>
        </p:txBody>
      </p:sp>
      <p:sp>
        <p:nvSpPr>
          <p:cNvPr id="6" name="Content Placeholder 5"/>
          <p:cNvSpPr>
            <a:spLocks noGrp="1"/>
          </p:cNvSpPr>
          <p:nvPr>
            <p:ph sz="half" idx="2"/>
          </p:nvPr>
        </p:nvSpPr>
        <p:spPr>
          <a:xfrm>
            <a:off x="619433" y="4105867"/>
            <a:ext cx="7893946" cy="5304431"/>
          </a:xfrm>
        </p:spPr>
        <p:txBody>
          <a:bodyPr>
            <a:normAutofit/>
          </a:bodyPr>
          <a:lstStyle/>
          <a:p>
            <a:r>
              <a:rPr lang="en-US" sz="4000" dirty="0">
                <a:solidFill>
                  <a:schemeClr val="tx1"/>
                </a:solidFill>
                <a:latin typeface="+mn-lt"/>
                <a:cs typeface="Times New Roman" panose="02020603050405020304" pitchFamily="18" charset="0"/>
              </a:rPr>
              <a:t>Percentages</a:t>
            </a:r>
          </a:p>
          <a:p>
            <a:r>
              <a:rPr lang="en-US" sz="4000" dirty="0">
                <a:solidFill>
                  <a:schemeClr val="tx1"/>
                </a:solidFill>
                <a:latin typeface="+mn-lt"/>
                <a:cs typeface="Times New Roman" panose="02020603050405020304" pitchFamily="18" charset="0"/>
              </a:rPr>
              <a:t>Statistical Tests (for significance)</a:t>
            </a:r>
          </a:p>
          <a:p>
            <a:r>
              <a:rPr lang="en-US" sz="4000" b="1" dirty="0">
                <a:solidFill>
                  <a:schemeClr val="tx1"/>
                </a:solidFill>
                <a:latin typeface="+mn-lt"/>
                <a:cs typeface="Times New Roman" panose="02020603050405020304" pitchFamily="18" charset="0"/>
              </a:rPr>
              <a:t>Presented through</a:t>
            </a:r>
          </a:p>
          <a:p>
            <a:pPr lvl="1"/>
            <a:r>
              <a:rPr lang="en-US" sz="4000" dirty="0">
                <a:solidFill>
                  <a:schemeClr val="tx1"/>
                </a:solidFill>
                <a:latin typeface="+mn-lt"/>
                <a:cs typeface="Times New Roman" panose="02020603050405020304" pitchFamily="18" charset="0"/>
              </a:rPr>
              <a:t>Tables</a:t>
            </a:r>
          </a:p>
          <a:p>
            <a:pPr lvl="1"/>
            <a:r>
              <a:rPr lang="en-US" sz="4000" dirty="0">
                <a:solidFill>
                  <a:schemeClr val="tx1"/>
                </a:solidFill>
                <a:latin typeface="+mn-lt"/>
                <a:cs typeface="Times New Roman" panose="02020603050405020304" pitchFamily="18" charset="0"/>
              </a:rPr>
              <a:t>Graphs</a:t>
            </a:r>
          </a:p>
        </p:txBody>
      </p:sp>
      <p:sp>
        <p:nvSpPr>
          <p:cNvPr id="7" name="Text Placeholder 6"/>
          <p:cNvSpPr>
            <a:spLocks noGrp="1"/>
          </p:cNvSpPr>
          <p:nvPr>
            <p:ph type="body" sz="quarter" idx="3"/>
          </p:nvPr>
        </p:nvSpPr>
        <p:spPr/>
        <p:txBody>
          <a:bodyPr/>
          <a:lstStyle/>
          <a:p>
            <a:r>
              <a:rPr lang="en-US" dirty="0"/>
              <a:t>Interviews</a:t>
            </a:r>
          </a:p>
        </p:txBody>
      </p:sp>
      <p:sp>
        <p:nvSpPr>
          <p:cNvPr id="8" name="Content Placeholder 7"/>
          <p:cNvSpPr>
            <a:spLocks noGrp="1"/>
          </p:cNvSpPr>
          <p:nvPr>
            <p:ph sz="quarter" idx="4"/>
          </p:nvPr>
        </p:nvSpPr>
        <p:spPr>
          <a:xfrm>
            <a:off x="8119750" y="3757613"/>
            <a:ext cx="8229600" cy="4956176"/>
          </a:xfrm>
        </p:spPr>
        <p:txBody>
          <a:bodyPr>
            <a:normAutofit/>
          </a:bodyPr>
          <a:lstStyle/>
          <a:p>
            <a:r>
              <a:rPr lang="en-US" sz="4400" dirty="0">
                <a:solidFill>
                  <a:schemeClr val="tx1"/>
                </a:solidFill>
                <a:latin typeface="+mn-lt"/>
                <a:cs typeface="Times New Roman" panose="02020603050405020304" pitchFamily="18" charset="0"/>
              </a:rPr>
              <a:t>Themes</a:t>
            </a:r>
          </a:p>
          <a:p>
            <a:r>
              <a:rPr lang="en-US" sz="4400" dirty="0">
                <a:solidFill>
                  <a:schemeClr val="tx1"/>
                </a:solidFill>
                <a:latin typeface="+mn-lt"/>
                <a:cs typeface="Times New Roman" panose="02020603050405020304" pitchFamily="18" charset="0"/>
              </a:rPr>
              <a:t>Presented in the written form (Paragraph/s)</a:t>
            </a:r>
          </a:p>
          <a:p>
            <a:endParaRPr lang="en-US" sz="4400" dirty="0">
              <a:latin typeface="+mn-lt"/>
            </a:endParaRPr>
          </a:p>
        </p:txBody>
      </p:sp>
    </p:spTree>
    <p:extLst>
      <p:ext uri="{BB962C8B-B14F-4D97-AF65-F5344CB8AC3E}">
        <p14:creationId xmlns:p14="http://schemas.microsoft.com/office/powerpoint/2010/main" val="3551401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5379" y="621479"/>
            <a:ext cx="8229600" cy="1143000"/>
          </a:xfrm>
        </p:spPr>
        <p:txBody>
          <a:bodyPr>
            <a:normAutofit fontScale="90000"/>
          </a:bodyPr>
          <a:lstStyle/>
          <a:p>
            <a:r>
              <a:rPr lang="en-US" b="1" dirty="0">
                <a:solidFill>
                  <a:schemeClr val="tx1"/>
                </a:solidFill>
              </a:rPr>
              <a:t>TASK: Writing a Survey</a:t>
            </a:r>
            <a:r>
              <a:rPr lang="en-US" dirty="0"/>
              <a:t/>
            </a:r>
            <a:br>
              <a:rPr lang="en-US" dirty="0"/>
            </a:br>
            <a:endParaRPr lang="en-US" dirty="0"/>
          </a:p>
        </p:txBody>
      </p:sp>
      <p:sp>
        <p:nvSpPr>
          <p:cNvPr id="3" name="Content Placeholder 2"/>
          <p:cNvSpPr>
            <a:spLocks noGrp="1"/>
          </p:cNvSpPr>
          <p:nvPr>
            <p:ph idx="1"/>
          </p:nvPr>
        </p:nvSpPr>
        <p:spPr>
          <a:xfrm>
            <a:off x="195485" y="1764479"/>
            <a:ext cx="18092515" cy="7902388"/>
          </a:xfrm>
        </p:spPr>
        <p:txBody>
          <a:bodyPr>
            <a:noAutofit/>
          </a:bodyPr>
          <a:lstStyle/>
          <a:p>
            <a:r>
              <a:rPr lang="en-US" sz="4200" dirty="0">
                <a:solidFill>
                  <a:schemeClr val="tx1"/>
                </a:solidFill>
                <a:latin typeface="+mn-lt"/>
              </a:rPr>
              <a:t>Design a brief survey to be completed by students on your campus. </a:t>
            </a:r>
          </a:p>
          <a:p>
            <a:r>
              <a:rPr lang="en-US" sz="4200" dirty="0">
                <a:solidFill>
                  <a:schemeClr val="tx1"/>
                </a:solidFill>
                <a:latin typeface="+mn-lt"/>
              </a:rPr>
              <a:t>Select a topic of general interest, such as the special needs of evening students or the level of satisfaction with certain university facilities or services. </a:t>
            </a:r>
          </a:p>
          <a:p>
            <a:r>
              <a:rPr lang="en-US" sz="4200" dirty="0">
                <a:solidFill>
                  <a:schemeClr val="tx1"/>
                </a:solidFill>
                <a:latin typeface="+mn-lt"/>
              </a:rPr>
              <a:t>Administer the survey to at least 20 individuals (in classes, at the student societies, in dormitories, etc.). </a:t>
            </a:r>
          </a:p>
          <a:p>
            <a:r>
              <a:rPr lang="en-US" sz="4200" dirty="0">
                <a:solidFill>
                  <a:schemeClr val="tx1"/>
                </a:solidFill>
                <a:latin typeface="+mn-lt"/>
              </a:rPr>
              <a:t>After you analyze the results, write a brief report that summarizes your findings.</a:t>
            </a:r>
          </a:p>
          <a:p>
            <a:r>
              <a:rPr lang="en-US" sz="4200" dirty="0">
                <a:solidFill>
                  <a:schemeClr val="tx1"/>
                </a:solidFill>
                <a:latin typeface="+mn-lt"/>
              </a:rPr>
              <a:t>Pair </a:t>
            </a:r>
            <a:r>
              <a:rPr lang="en-US" sz="4200" dirty="0" smtClean="0">
                <a:solidFill>
                  <a:schemeClr val="tx1"/>
                </a:solidFill>
                <a:latin typeface="+mn-lt"/>
              </a:rPr>
              <a:t>Work</a:t>
            </a:r>
          </a:p>
          <a:p>
            <a:endParaRPr lang="en-US" sz="4200" i="1" dirty="0">
              <a:solidFill>
                <a:schemeClr val="tx1"/>
              </a:solidFill>
              <a:latin typeface="+mn-lt"/>
            </a:endParaRPr>
          </a:p>
          <a:p>
            <a:r>
              <a:rPr lang="en-US" sz="4200" i="1" dirty="0" smtClean="0">
                <a:solidFill>
                  <a:schemeClr val="tx1"/>
                </a:solidFill>
                <a:latin typeface="+mn-lt"/>
              </a:rPr>
              <a:t>You may use </a:t>
            </a:r>
            <a:r>
              <a:rPr lang="en-US" sz="4200" i="1" dirty="0" err="1" smtClean="0">
                <a:solidFill>
                  <a:schemeClr val="tx1"/>
                </a:solidFill>
                <a:latin typeface="+mn-lt"/>
              </a:rPr>
              <a:t>ChatGPT</a:t>
            </a:r>
            <a:r>
              <a:rPr lang="en-US" sz="4200" i="1" dirty="0" smtClean="0">
                <a:solidFill>
                  <a:schemeClr val="tx1"/>
                </a:solidFill>
                <a:latin typeface="+mn-lt"/>
              </a:rPr>
              <a:t> or Deep Seek for this task but it should be a good representative of your topic of research.</a:t>
            </a:r>
            <a:endParaRPr lang="en-US" sz="4200" i="1" dirty="0">
              <a:solidFill>
                <a:schemeClr val="tx1"/>
              </a:solidFill>
              <a:latin typeface="+mn-lt"/>
            </a:endParaRPr>
          </a:p>
        </p:txBody>
      </p:sp>
    </p:spTree>
    <p:extLst>
      <p:ext uri="{BB962C8B-B14F-4D97-AF65-F5344CB8AC3E}">
        <p14:creationId xmlns:p14="http://schemas.microsoft.com/office/powerpoint/2010/main" val="1733284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TASK: Interview</a:t>
            </a:r>
            <a:br>
              <a:rPr lang="en-US" b="1" dirty="0"/>
            </a:br>
            <a:endParaRPr lang="en-US" dirty="0"/>
          </a:p>
        </p:txBody>
      </p:sp>
      <p:sp>
        <p:nvSpPr>
          <p:cNvPr id="3" name="Content Placeholder 2"/>
          <p:cNvSpPr>
            <a:spLocks noGrp="1"/>
          </p:cNvSpPr>
          <p:nvPr>
            <p:ph idx="1"/>
          </p:nvPr>
        </p:nvSpPr>
        <p:spPr>
          <a:xfrm>
            <a:off x="539648" y="2158586"/>
            <a:ext cx="14120733" cy="7779894"/>
          </a:xfrm>
        </p:spPr>
        <p:txBody>
          <a:bodyPr>
            <a:normAutofit/>
          </a:bodyPr>
          <a:lstStyle/>
          <a:p>
            <a:r>
              <a:rPr lang="en-US" sz="4800" dirty="0">
                <a:solidFill>
                  <a:schemeClr val="tx1"/>
                </a:solidFill>
                <a:latin typeface="+mn-lt"/>
              </a:rPr>
              <a:t>Select a simple research project that would benefit from information gained from an interview. </a:t>
            </a:r>
          </a:p>
          <a:p>
            <a:r>
              <a:rPr lang="en-US" sz="4800" dirty="0">
                <a:solidFill>
                  <a:schemeClr val="tx1"/>
                </a:solidFill>
                <a:latin typeface="+mn-lt"/>
              </a:rPr>
              <a:t>Conduct the interview with the appropriate person.</a:t>
            </a:r>
          </a:p>
        </p:txBody>
      </p:sp>
    </p:spTree>
    <p:extLst>
      <p:ext uri="{BB962C8B-B14F-4D97-AF65-F5344CB8AC3E}">
        <p14:creationId xmlns:p14="http://schemas.microsoft.com/office/powerpoint/2010/main" val="1785792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0FF"/>
        </a:solidFill>
        <a:effectLst/>
      </p:bgPr>
    </p:bg>
    <p:spTree>
      <p:nvGrpSpPr>
        <p:cNvPr id="1" name="Shape 255"/>
        <p:cNvGrpSpPr/>
        <p:nvPr/>
      </p:nvGrpSpPr>
      <p:grpSpPr>
        <a:xfrm>
          <a:off x="0" y="0"/>
          <a:ext cx="0" cy="0"/>
          <a:chOff x="0" y="0"/>
          <a:chExt cx="0" cy="0"/>
        </a:xfrm>
      </p:grpSpPr>
      <p:grpSp>
        <p:nvGrpSpPr>
          <p:cNvPr id="256" name="Google Shape;256;p16"/>
          <p:cNvGrpSpPr/>
          <p:nvPr/>
        </p:nvGrpSpPr>
        <p:grpSpPr>
          <a:xfrm>
            <a:off x="0" y="0"/>
            <a:ext cx="18288000" cy="10287000"/>
            <a:chOff x="0" y="0"/>
            <a:chExt cx="4816593" cy="2709333"/>
          </a:xfrm>
        </p:grpSpPr>
        <p:sp>
          <p:nvSpPr>
            <p:cNvPr id="257" name="Google Shape;257;p1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258" name="Google Shape;258;p16"/>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60" name="Google Shape;260;p16"/>
          <p:cNvPicPr preferRelativeResize="0"/>
          <p:nvPr/>
        </p:nvPicPr>
        <p:blipFill>
          <a:blip r:embed="rId3">
            <a:alphaModFix/>
          </a:blip>
          <a:stretch>
            <a:fillRect/>
          </a:stretch>
        </p:blipFill>
        <p:spPr>
          <a:xfrm>
            <a:off x="5133131" y="1173959"/>
            <a:ext cx="5644849" cy="3729406"/>
          </a:xfrm>
          <a:prstGeom prst="rect">
            <a:avLst/>
          </a:prstGeom>
          <a:noFill/>
          <a:ln>
            <a:noFill/>
          </a:ln>
        </p:spPr>
      </p:pic>
      <p:pic>
        <p:nvPicPr>
          <p:cNvPr id="261" name="Google Shape;261;p16"/>
          <p:cNvPicPr preferRelativeResize="0"/>
          <p:nvPr/>
        </p:nvPicPr>
        <p:blipFill>
          <a:blip r:embed="rId4">
            <a:alphaModFix/>
          </a:blip>
          <a:stretch>
            <a:fillRect/>
          </a:stretch>
        </p:blipFill>
        <p:spPr>
          <a:xfrm>
            <a:off x="9271586" y="5730857"/>
            <a:ext cx="4274001" cy="3728651"/>
          </a:xfrm>
          <a:prstGeom prst="rect">
            <a:avLst/>
          </a:prstGeom>
          <a:noFill/>
          <a:ln>
            <a:noFill/>
          </a:ln>
        </p:spPr>
      </p:pic>
      <p:pic>
        <p:nvPicPr>
          <p:cNvPr id="262" name="Google Shape;262;p16"/>
          <p:cNvPicPr preferRelativeResize="0"/>
          <p:nvPr/>
        </p:nvPicPr>
        <p:blipFill>
          <a:blip r:embed="rId5">
            <a:alphaModFix/>
          </a:blip>
          <a:stretch>
            <a:fillRect/>
          </a:stretch>
        </p:blipFill>
        <p:spPr>
          <a:xfrm>
            <a:off x="1574487" y="1047027"/>
            <a:ext cx="2503400" cy="4096473"/>
          </a:xfrm>
          <a:prstGeom prst="rect">
            <a:avLst/>
          </a:prstGeom>
          <a:noFill/>
          <a:ln>
            <a:noFill/>
          </a:ln>
        </p:spPr>
      </p:pic>
      <p:pic>
        <p:nvPicPr>
          <p:cNvPr id="2" name="Picture 1"/>
          <p:cNvPicPr>
            <a:picLocks noChangeAspect="1"/>
          </p:cNvPicPr>
          <p:nvPr/>
        </p:nvPicPr>
        <p:blipFill>
          <a:blip r:embed="rId6"/>
          <a:stretch>
            <a:fillRect/>
          </a:stretch>
        </p:blipFill>
        <p:spPr>
          <a:xfrm>
            <a:off x="11292475" y="615984"/>
            <a:ext cx="5015429" cy="4498890"/>
          </a:xfrm>
          <a:prstGeom prst="rect">
            <a:avLst/>
          </a:prstGeom>
        </p:spPr>
      </p:pic>
      <p:pic>
        <p:nvPicPr>
          <p:cNvPr id="1026" name="Picture 2" descr="Report Finds GenAI Use Up, Plagiarism Down in 7 Countri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179" y="5287557"/>
            <a:ext cx="8001000" cy="4171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txBox="1">
            <a:spLocks/>
          </p:cNvSpPr>
          <p:nvPr/>
        </p:nvSpPr>
        <p:spPr>
          <a:xfrm>
            <a:off x="13800189" y="5946135"/>
            <a:ext cx="4601343" cy="285479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000" b="1" dirty="0" smtClean="0"/>
              <a:t>Avoiding Plagiarism</a:t>
            </a:r>
            <a:endParaRPr lang="en-US" sz="6000" b="1" dirty="0"/>
          </a:p>
        </p:txBody>
      </p:sp>
    </p:spTree>
  </p:cSld>
  <p:clrMapOvr>
    <a:masterClrMapping/>
  </p:clrMapOvr>
  <p:transition>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16001" y="558418"/>
            <a:ext cx="8229600" cy="1143000"/>
          </a:xfrm>
        </p:spPr>
        <p:txBody>
          <a:bodyPr>
            <a:normAutofit/>
          </a:bodyPr>
          <a:lstStyle/>
          <a:p>
            <a:r>
              <a:rPr lang="en-US" sz="6000" b="1" dirty="0"/>
              <a:t>Avoiding Plagiarism</a:t>
            </a:r>
          </a:p>
        </p:txBody>
      </p:sp>
      <p:sp>
        <p:nvSpPr>
          <p:cNvPr id="3" name="Content Placeholder 2"/>
          <p:cNvSpPr>
            <a:spLocks noGrp="1"/>
          </p:cNvSpPr>
          <p:nvPr>
            <p:ph idx="1"/>
          </p:nvPr>
        </p:nvSpPr>
        <p:spPr>
          <a:xfrm>
            <a:off x="1016001" y="2662520"/>
            <a:ext cx="13479927" cy="7315200"/>
          </a:xfrm>
        </p:spPr>
        <p:txBody>
          <a:bodyPr>
            <a:normAutofit/>
          </a:bodyPr>
          <a:lstStyle/>
          <a:p>
            <a:pPr marL="0" indent="0">
              <a:buNone/>
            </a:pPr>
            <a:r>
              <a:rPr lang="en-US" sz="4800" dirty="0">
                <a:solidFill>
                  <a:schemeClr val="tx1"/>
                </a:solidFill>
                <a:latin typeface="+mn-lt"/>
              </a:rPr>
              <a:t>With the exception of common knowledge, you should cite sources for all borrowed information used in your final document, including quotations, paraphrases, and summaries.</a:t>
            </a:r>
          </a:p>
          <a:p>
            <a:pPr>
              <a:buFont typeface="Wingdings" panose="05000000000000000000" pitchFamily="2" charset="2"/>
              <a:buChar char="§"/>
            </a:pPr>
            <a:endParaRPr lang="en-US" sz="4800" dirty="0">
              <a:solidFill>
                <a:schemeClr val="tx1"/>
              </a:solidFill>
              <a:latin typeface="+mn-lt"/>
            </a:endParaRPr>
          </a:p>
          <a:p>
            <a:pPr>
              <a:buFont typeface="Wingdings" panose="05000000000000000000" pitchFamily="2" charset="2"/>
              <a:buChar char="§"/>
            </a:pPr>
            <a:r>
              <a:rPr lang="en-US" sz="4800" dirty="0">
                <a:solidFill>
                  <a:schemeClr val="tx1"/>
                </a:solidFill>
                <a:latin typeface="+mn-lt"/>
              </a:rPr>
              <a:t>In-text Citation</a:t>
            </a:r>
          </a:p>
          <a:p>
            <a:pPr>
              <a:buFont typeface="Wingdings" panose="05000000000000000000" pitchFamily="2" charset="2"/>
              <a:buChar char="§"/>
            </a:pPr>
            <a:r>
              <a:rPr lang="en-US" sz="4800" dirty="0">
                <a:solidFill>
                  <a:schemeClr val="tx1"/>
                </a:solidFill>
                <a:latin typeface="+mn-lt"/>
              </a:rPr>
              <a:t>Reference List</a:t>
            </a:r>
          </a:p>
        </p:txBody>
      </p:sp>
    </p:spTree>
    <p:extLst>
      <p:ext uri="{BB962C8B-B14F-4D97-AF65-F5344CB8AC3E}">
        <p14:creationId xmlns:p14="http://schemas.microsoft.com/office/powerpoint/2010/main" val="2233133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D00AD"/>
            </a:gs>
            <a:gs pos="100000">
              <a:srgbClr val="CB6CE6"/>
            </a:gs>
          </a:gsLst>
          <a:lin ang="2700000" scaled="0"/>
        </a:gradFill>
        <a:effectLst/>
      </p:bgPr>
    </p:bg>
    <p:spTree>
      <p:nvGrpSpPr>
        <p:cNvPr id="1" name="Shape 268"/>
        <p:cNvGrpSpPr/>
        <p:nvPr/>
      </p:nvGrpSpPr>
      <p:grpSpPr>
        <a:xfrm>
          <a:off x="0" y="0"/>
          <a:ext cx="0" cy="0"/>
          <a:chOff x="0" y="0"/>
          <a:chExt cx="0" cy="0"/>
        </a:xfrm>
      </p:grpSpPr>
      <p:grpSp>
        <p:nvGrpSpPr>
          <p:cNvPr id="269" name="Google Shape;269;p17"/>
          <p:cNvGrpSpPr/>
          <p:nvPr/>
        </p:nvGrpSpPr>
        <p:grpSpPr>
          <a:xfrm>
            <a:off x="0" y="0"/>
            <a:ext cx="18288000" cy="10287000"/>
            <a:chOff x="0" y="0"/>
            <a:chExt cx="4816593" cy="2709333"/>
          </a:xfrm>
        </p:grpSpPr>
        <p:sp>
          <p:nvSpPr>
            <p:cNvPr id="270" name="Google Shape;270;p1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FCF0FF"/>
              </a:solidFill>
              <a:prstDash val="solid"/>
              <a:miter lim="8000"/>
              <a:headEnd type="none" w="sm" len="sm"/>
              <a:tailEnd type="none" w="sm" len="sm"/>
            </a:ln>
          </p:spPr>
        </p:sp>
        <p:sp>
          <p:nvSpPr>
            <p:cNvPr id="271" name="Google Shape;271;p17"/>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2" name="Google Shape;272;p17"/>
          <p:cNvSpPr txBox="1"/>
          <p:nvPr/>
        </p:nvSpPr>
        <p:spPr>
          <a:xfrm>
            <a:off x="1028700" y="3635021"/>
            <a:ext cx="16230600" cy="2216400"/>
          </a:xfrm>
          <a:prstGeom prst="rect">
            <a:avLst/>
          </a:prstGeom>
          <a:noFill/>
          <a:ln>
            <a:noFill/>
          </a:ln>
        </p:spPr>
        <p:txBody>
          <a:bodyPr spcFirstLastPara="1" wrap="square" lIns="0" tIns="0" rIns="0" bIns="0" anchor="t" anchorCtr="0">
            <a:spAutoFit/>
          </a:bodyPr>
          <a:lstStyle/>
          <a:p>
            <a:pPr lvl="0" algn="ctr"/>
            <a:r>
              <a:rPr lang="en-US" sz="14400" dirty="0">
                <a:solidFill>
                  <a:srgbClr val="FCF0FF"/>
                </a:solidFill>
                <a:latin typeface="Darker Grotesque SemiBold"/>
                <a:ea typeface="Darker Grotesque SemiBold"/>
                <a:cs typeface="Darker Grotesque SemiBold"/>
                <a:sym typeface="Darker Grotesque SemiBold"/>
              </a:rPr>
              <a:t>Documenting Sources</a:t>
            </a:r>
            <a:endParaRPr dirty="0">
              <a:latin typeface="Darker Grotesque SemiBold"/>
              <a:ea typeface="Darker Grotesque SemiBold"/>
              <a:cs typeface="Darker Grotesque SemiBold"/>
              <a:sym typeface="Darker Grotesque SemiBold"/>
            </a:endParaRPr>
          </a:p>
        </p:txBody>
      </p:sp>
      <p:sp>
        <p:nvSpPr>
          <p:cNvPr id="274" name="Google Shape;274;p17"/>
          <p:cNvSpPr txBox="1"/>
          <p:nvPr/>
        </p:nvSpPr>
        <p:spPr>
          <a:xfrm>
            <a:off x="1028700" y="5839096"/>
            <a:ext cx="16230600" cy="55399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600" b="1" dirty="0" smtClean="0">
                <a:solidFill>
                  <a:srgbClr val="FCF0FF"/>
                </a:solidFill>
                <a:latin typeface="Darker Grotesque SemiBold"/>
                <a:sym typeface="Darker Grotesque SemiBold"/>
              </a:rPr>
              <a:t>IEEE Documentation Style</a:t>
            </a:r>
            <a:endParaRPr dirty="0"/>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E396D5-958E-5760-2B24-918485B3E3A9}"/>
              </a:ext>
            </a:extLst>
          </p:cNvPr>
          <p:cNvSpPr>
            <a:spLocks noGrp="1"/>
          </p:cNvSpPr>
          <p:nvPr>
            <p:ph type="title"/>
          </p:nvPr>
        </p:nvSpPr>
        <p:spPr>
          <a:xfrm>
            <a:off x="457200" y="274638"/>
            <a:ext cx="13205012" cy="1325562"/>
          </a:xfrm>
        </p:spPr>
        <p:txBody>
          <a:bodyPr>
            <a:noAutofit/>
          </a:bodyPr>
          <a:lstStyle/>
          <a:p>
            <a:r>
              <a:rPr lang="en-US" sz="5400" dirty="0"/>
              <a:t>You must document a source, when:</a:t>
            </a:r>
          </a:p>
        </p:txBody>
      </p:sp>
      <p:sp>
        <p:nvSpPr>
          <p:cNvPr id="3" name="Content Placeholder 2">
            <a:extLst>
              <a:ext uri="{FF2B5EF4-FFF2-40B4-BE49-F238E27FC236}">
                <a16:creationId xmlns="" xmlns:a16="http://schemas.microsoft.com/office/drawing/2014/main" id="{56CD8B3A-9341-F236-A201-7B49D8DF600B}"/>
              </a:ext>
            </a:extLst>
          </p:cNvPr>
          <p:cNvSpPr>
            <a:spLocks noGrp="1"/>
          </p:cNvSpPr>
          <p:nvPr>
            <p:ph idx="1"/>
          </p:nvPr>
        </p:nvSpPr>
        <p:spPr>
          <a:xfrm>
            <a:off x="457200" y="1600200"/>
            <a:ext cx="16862612" cy="8686800"/>
          </a:xfrm>
        </p:spPr>
        <p:txBody>
          <a:bodyPr>
            <a:normAutofit/>
          </a:bodyPr>
          <a:lstStyle/>
          <a:p>
            <a:pPr>
              <a:buFont typeface="Wingdings" panose="05000000000000000000" pitchFamily="2" charset="2"/>
              <a:buChar char="§"/>
            </a:pPr>
            <a:r>
              <a:rPr lang="en-US" sz="6600" dirty="0">
                <a:solidFill>
                  <a:schemeClr val="tx1"/>
                </a:solidFill>
                <a:latin typeface="+mn-lt"/>
              </a:rPr>
              <a:t>Use facts or statistics</a:t>
            </a:r>
          </a:p>
          <a:p>
            <a:pPr>
              <a:buFont typeface="Wingdings" panose="05000000000000000000" pitchFamily="2" charset="2"/>
              <a:buChar char="§"/>
            </a:pPr>
            <a:r>
              <a:rPr lang="en-US" sz="6600" dirty="0">
                <a:solidFill>
                  <a:schemeClr val="tx1"/>
                </a:solidFill>
                <a:latin typeface="+mn-lt"/>
              </a:rPr>
              <a:t>Refer to ideas and information by other writers (paraphrase or summary)</a:t>
            </a:r>
          </a:p>
          <a:p>
            <a:pPr>
              <a:buFont typeface="Wingdings" panose="05000000000000000000" pitchFamily="2" charset="2"/>
              <a:buChar char="§"/>
            </a:pPr>
            <a:r>
              <a:rPr lang="en-US" sz="6600" dirty="0">
                <a:solidFill>
                  <a:schemeClr val="tx1"/>
                </a:solidFill>
                <a:latin typeface="+mn-lt"/>
              </a:rPr>
              <a:t>Cite tables, charts or graphs</a:t>
            </a:r>
          </a:p>
          <a:p>
            <a:endParaRPr lang="en-US" dirty="0"/>
          </a:p>
          <a:p>
            <a:endParaRPr lang="en-US" dirty="0"/>
          </a:p>
          <a:p>
            <a:endParaRPr lang="en-US" dirty="0"/>
          </a:p>
        </p:txBody>
      </p:sp>
    </p:spTree>
    <p:extLst>
      <p:ext uri="{BB962C8B-B14F-4D97-AF65-F5344CB8AC3E}">
        <p14:creationId xmlns:p14="http://schemas.microsoft.com/office/powerpoint/2010/main" val="253299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0FF"/>
        </a:solidFill>
        <a:effectLst/>
      </p:bgPr>
    </p:bg>
    <p:spTree>
      <p:nvGrpSpPr>
        <p:cNvPr id="1" name="Shape 245"/>
        <p:cNvGrpSpPr/>
        <p:nvPr/>
      </p:nvGrpSpPr>
      <p:grpSpPr>
        <a:xfrm>
          <a:off x="0" y="0"/>
          <a:ext cx="0" cy="0"/>
          <a:chOff x="0" y="0"/>
          <a:chExt cx="0" cy="0"/>
        </a:xfrm>
      </p:grpSpPr>
      <p:grpSp>
        <p:nvGrpSpPr>
          <p:cNvPr id="246" name="Google Shape;246;p15"/>
          <p:cNvGrpSpPr/>
          <p:nvPr/>
        </p:nvGrpSpPr>
        <p:grpSpPr>
          <a:xfrm>
            <a:off x="0" y="0"/>
            <a:ext cx="18288000" cy="10287000"/>
            <a:chOff x="0" y="0"/>
            <a:chExt cx="4816593" cy="2709333"/>
          </a:xfrm>
        </p:grpSpPr>
        <p:sp>
          <p:nvSpPr>
            <p:cNvPr id="247" name="Google Shape;247;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248" name="Google Shape;248;p15"/>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algn="ctr">
                <a:lnSpc>
                  <a:spcPct val="140000"/>
                </a:lnSpc>
              </a:pPr>
              <a:endParaRPr sz="1800">
                <a:latin typeface="Calibri"/>
                <a:ea typeface="Calibri"/>
                <a:cs typeface="Calibri"/>
                <a:sym typeface="Calibri"/>
              </a:endParaRPr>
            </a:p>
          </p:txBody>
        </p:sp>
      </p:grpSp>
      <p:sp>
        <p:nvSpPr>
          <p:cNvPr id="249" name="Google Shape;249;p15"/>
          <p:cNvSpPr txBox="1"/>
          <p:nvPr/>
        </p:nvSpPr>
        <p:spPr>
          <a:xfrm>
            <a:off x="618797" y="318382"/>
            <a:ext cx="16061120" cy="1329595"/>
          </a:xfrm>
          <a:prstGeom prst="rect">
            <a:avLst/>
          </a:prstGeom>
          <a:noFill/>
          <a:ln>
            <a:noFill/>
          </a:ln>
        </p:spPr>
        <p:txBody>
          <a:bodyPr spcFirstLastPara="1" wrap="square" lIns="0" tIns="0" rIns="0" bIns="0" anchor="t" anchorCtr="0">
            <a:spAutoFit/>
          </a:bodyPr>
          <a:lstStyle/>
          <a:p>
            <a:pPr>
              <a:lnSpc>
                <a:spcPct val="80000"/>
              </a:lnSpc>
            </a:pPr>
            <a:r>
              <a:rPr lang="en-US" sz="5400" dirty="0">
                <a:latin typeface="Darker Grotesque SemiBold"/>
                <a:ea typeface="Darker Grotesque SemiBold"/>
                <a:cs typeface="Darker Grotesque SemiBold"/>
                <a:sym typeface="Darker Grotesque SemiBold"/>
              </a:rPr>
              <a:t>The following outline shows how Tanya answers the questions previously noted as she begins her research:</a:t>
            </a:r>
            <a:endParaRPr sz="5400" dirty="0">
              <a:latin typeface="Darker Grotesque SemiBold"/>
              <a:ea typeface="Darker Grotesque SemiBold"/>
              <a:cs typeface="Darker Grotesque SemiBold"/>
              <a:sym typeface="Darker Grotesque SemiBold"/>
            </a:endParaRPr>
          </a:p>
        </p:txBody>
      </p:sp>
      <p:sp>
        <p:nvSpPr>
          <p:cNvPr id="251" name="Google Shape;251;p15"/>
          <p:cNvSpPr txBox="1"/>
          <p:nvPr/>
        </p:nvSpPr>
        <p:spPr>
          <a:xfrm>
            <a:off x="271955" y="2557499"/>
            <a:ext cx="17259299" cy="6771084"/>
          </a:xfrm>
          <a:prstGeom prst="rect">
            <a:avLst/>
          </a:prstGeom>
          <a:noFill/>
          <a:ln>
            <a:noFill/>
          </a:ln>
        </p:spPr>
        <p:txBody>
          <a:bodyPr spcFirstLastPara="1" wrap="square" lIns="0" tIns="0" rIns="0" bIns="0" anchor="t" anchorCtr="0">
            <a:spAutoFit/>
          </a:bodyPr>
          <a:lstStyle/>
          <a:p>
            <a:pPr marL="0" indent="0">
              <a:buNone/>
            </a:pPr>
            <a:r>
              <a:rPr lang="en-US" sz="4000" dirty="0">
                <a:solidFill>
                  <a:schemeClr val="tx1"/>
                </a:solidFill>
              </a:rPr>
              <a:t>1. Main question: Should M-Global switch to hybrid electric vehicles?</a:t>
            </a:r>
          </a:p>
          <a:p>
            <a:pPr marL="0" indent="0">
              <a:buNone/>
            </a:pPr>
            <a:r>
              <a:rPr lang="en-US" sz="4000" dirty="0">
                <a:solidFill>
                  <a:schemeClr val="tx1"/>
                </a:solidFill>
              </a:rPr>
              <a:t>2. Main types of information needed:</a:t>
            </a:r>
          </a:p>
          <a:p>
            <a:pPr marL="571500" lvl="2" indent="-571500">
              <a:buFont typeface="Arial" panose="020B0604020202020204" pitchFamily="34" charset="0"/>
              <a:buChar char="•"/>
            </a:pPr>
            <a:r>
              <a:rPr lang="en-US" sz="4000" dirty="0">
                <a:solidFill>
                  <a:schemeClr val="tx1"/>
                </a:solidFill>
              </a:rPr>
              <a:t>What are the advantages and disadvantages of this technology?</a:t>
            </a:r>
          </a:p>
          <a:p>
            <a:pPr marL="571500" lvl="2" indent="-571500">
              <a:buFont typeface="Arial" panose="020B0604020202020204" pitchFamily="34" charset="0"/>
              <a:buChar char="•"/>
            </a:pPr>
            <a:r>
              <a:rPr lang="en-US" sz="4000" dirty="0">
                <a:solidFill>
                  <a:schemeClr val="tx1"/>
                </a:solidFill>
              </a:rPr>
              <a:t>What is the research saying about the outlook of hybrid electric vehicles?</a:t>
            </a:r>
          </a:p>
          <a:p>
            <a:pPr marL="571500" lvl="2" indent="-571500">
              <a:buFont typeface="Arial" panose="020B0604020202020204" pitchFamily="34" charset="0"/>
              <a:buChar char="•"/>
            </a:pPr>
            <a:r>
              <a:rPr lang="en-US" sz="4000" dirty="0">
                <a:solidFill>
                  <a:schemeClr val="tx1"/>
                </a:solidFill>
              </a:rPr>
              <a:t>What tax or other legislation is pending at both state and federal levels?</a:t>
            </a:r>
          </a:p>
          <a:p>
            <a:pPr marL="571500" lvl="2" indent="-571500">
              <a:buFont typeface="Arial" panose="020B0604020202020204" pitchFamily="34" charset="0"/>
              <a:buChar char="•"/>
            </a:pPr>
            <a:r>
              <a:rPr lang="en-US" sz="4000" dirty="0">
                <a:solidFill>
                  <a:schemeClr val="tx1"/>
                </a:solidFill>
              </a:rPr>
              <a:t>Who are the current and potential consumers, and what do they think about hybrid electric cars?</a:t>
            </a:r>
          </a:p>
          <a:p>
            <a:pPr marL="571500" lvl="2" indent="-571500">
              <a:buFont typeface="Arial" panose="020B0604020202020204" pitchFamily="34" charset="0"/>
              <a:buChar char="•"/>
            </a:pPr>
            <a:r>
              <a:rPr lang="en-US" sz="4000" dirty="0">
                <a:solidFill>
                  <a:schemeClr val="tx1"/>
                </a:solidFill>
              </a:rPr>
              <a:t>What are the real costs in maintaining a fleet?</a:t>
            </a:r>
          </a:p>
          <a:p>
            <a:pPr marL="571500" lvl="2" indent="-571500">
              <a:buFont typeface="Arial" panose="020B0604020202020204" pitchFamily="34" charset="0"/>
              <a:buChar char="•"/>
            </a:pPr>
            <a:r>
              <a:rPr lang="en-US" sz="4000" dirty="0">
                <a:solidFill>
                  <a:schemeClr val="tx1"/>
                </a:solidFill>
              </a:rPr>
              <a:t>What could M-Global gain by the switch? What would it lose?</a:t>
            </a:r>
          </a:p>
          <a:p>
            <a:pPr marL="571500" lvl="2" indent="-571500">
              <a:buFont typeface="Arial" panose="020B0604020202020204" pitchFamily="34" charset="0"/>
              <a:buChar char="•"/>
            </a:pPr>
            <a:r>
              <a:rPr lang="en-US" sz="4000" dirty="0">
                <a:solidFill>
                  <a:schemeClr val="tx1"/>
                </a:solidFill>
              </a:rPr>
              <a:t>What impact would such a switch have on the competition, potential clients, or employees?</a:t>
            </a:r>
            <a:endParaRPr lang="en-US" sz="4000" dirty="0">
              <a:solidFill>
                <a:schemeClr val="tx1"/>
              </a:solidFill>
            </a:endParaRPr>
          </a:p>
        </p:txBody>
      </p:sp>
    </p:spTree>
    <p:extLst>
      <p:ext uri="{BB962C8B-B14F-4D97-AF65-F5344CB8AC3E}">
        <p14:creationId xmlns:p14="http://schemas.microsoft.com/office/powerpoint/2010/main" val="625132563"/>
      </p:ext>
    </p:extLst>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B44764-6AD6-38F8-E34B-D497A0130DD2}"/>
              </a:ext>
            </a:extLst>
          </p:cNvPr>
          <p:cNvSpPr>
            <a:spLocks noGrp="1"/>
          </p:cNvSpPr>
          <p:nvPr>
            <p:ph type="title"/>
          </p:nvPr>
        </p:nvSpPr>
        <p:spPr>
          <a:xfrm>
            <a:off x="457199" y="274638"/>
            <a:ext cx="16695683" cy="1325562"/>
          </a:xfrm>
        </p:spPr>
        <p:txBody>
          <a:bodyPr>
            <a:normAutofit/>
          </a:bodyPr>
          <a:lstStyle/>
          <a:p>
            <a:r>
              <a:rPr lang="en-US" dirty="0"/>
              <a:t>You do not need to document these types of information:</a:t>
            </a:r>
          </a:p>
        </p:txBody>
      </p:sp>
      <p:sp>
        <p:nvSpPr>
          <p:cNvPr id="3" name="Content Placeholder 2">
            <a:extLst>
              <a:ext uri="{FF2B5EF4-FFF2-40B4-BE49-F238E27FC236}">
                <a16:creationId xmlns="" xmlns:a16="http://schemas.microsoft.com/office/drawing/2014/main" id="{81FD5A14-83B9-75BC-8D63-DF458AF6BA52}"/>
              </a:ext>
            </a:extLst>
          </p:cNvPr>
          <p:cNvSpPr>
            <a:spLocks noGrp="1"/>
          </p:cNvSpPr>
          <p:nvPr>
            <p:ph idx="1"/>
          </p:nvPr>
        </p:nvSpPr>
        <p:spPr>
          <a:xfrm>
            <a:off x="457199" y="2073167"/>
            <a:ext cx="16695683" cy="6156434"/>
          </a:xfrm>
        </p:spPr>
        <p:txBody>
          <a:bodyPr>
            <a:normAutofit fontScale="62500" lnSpcReduction="20000"/>
          </a:bodyPr>
          <a:lstStyle/>
          <a:p>
            <a:pPr>
              <a:buFont typeface="Wingdings" panose="05000000000000000000" pitchFamily="2" charset="2"/>
              <a:buChar char="§"/>
            </a:pPr>
            <a:r>
              <a:rPr lang="en-US" sz="10600" dirty="0">
                <a:solidFill>
                  <a:schemeClr val="tx1"/>
                </a:solidFill>
                <a:latin typeface="+mn-lt"/>
              </a:rPr>
              <a:t>Your own observation, experiences, ideas</a:t>
            </a:r>
          </a:p>
          <a:p>
            <a:pPr>
              <a:buFont typeface="Wingdings" panose="05000000000000000000" pitchFamily="2" charset="2"/>
              <a:buChar char="§"/>
            </a:pPr>
            <a:r>
              <a:rPr lang="en-US" sz="10600" dirty="0">
                <a:solidFill>
                  <a:schemeClr val="tx1"/>
                </a:solidFill>
                <a:latin typeface="+mn-lt"/>
              </a:rPr>
              <a:t>Factual information available in a number of reference works (known as “common knowledge”)</a:t>
            </a:r>
          </a:p>
          <a:p>
            <a:pPr>
              <a:buFont typeface="Wingdings" panose="05000000000000000000" pitchFamily="2" charset="2"/>
              <a:buChar char="§"/>
            </a:pPr>
            <a:r>
              <a:rPr lang="en-US" sz="10600" dirty="0">
                <a:solidFill>
                  <a:schemeClr val="tx1"/>
                </a:solidFill>
                <a:latin typeface="+mn-lt"/>
              </a:rPr>
              <a:t>Proverbs, saying, and familiar quotations</a:t>
            </a:r>
          </a:p>
          <a:p>
            <a:endParaRPr lang="en-US" dirty="0"/>
          </a:p>
        </p:txBody>
      </p:sp>
    </p:spTree>
    <p:extLst>
      <p:ext uri="{BB962C8B-B14F-4D97-AF65-F5344CB8AC3E}">
        <p14:creationId xmlns:p14="http://schemas.microsoft.com/office/powerpoint/2010/main" val="2479213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71EABB-9370-589C-0347-1B506B42898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180DF34F-53E8-3CF8-87E2-D5C369A35A87}"/>
              </a:ext>
            </a:extLst>
          </p:cNvPr>
          <p:cNvSpPr>
            <a:spLocks noGrp="1"/>
          </p:cNvSpPr>
          <p:nvPr>
            <p:ph idx="1"/>
          </p:nvPr>
        </p:nvSpPr>
        <p:spPr>
          <a:xfrm>
            <a:off x="457199" y="1600200"/>
            <a:ext cx="16222717" cy="8332076"/>
          </a:xfrm>
        </p:spPr>
        <p:txBody>
          <a:bodyPr>
            <a:normAutofit/>
          </a:bodyPr>
          <a:lstStyle/>
          <a:p>
            <a:r>
              <a:rPr lang="en-US" sz="5400" dirty="0">
                <a:solidFill>
                  <a:schemeClr val="tx1"/>
                </a:solidFill>
                <a:latin typeface="+mn-lt"/>
              </a:rPr>
              <a:t>A reference to the source of borrowed information in called a </a:t>
            </a:r>
            <a:r>
              <a:rPr lang="en-US" sz="5400" b="1" dirty="0">
                <a:solidFill>
                  <a:schemeClr val="tx1"/>
                </a:solidFill>
                <a:latin typeface="+mn-lt"/>
              </a:rPr>
              <a:t>citation</a:t>
            </a:r>
            <a:r>
              <a:rPr lang="en-US" sz="5400" dirty="0">
                <a:solidFill>
                  <a:schemeClr val="tx1"/>
                </a:solidFill>
                <a:latin typeface="+mn-lt"/>
              </a:rPr>
              <a:t>.</a:t>
            </a:r>
          </a:p>
          <a:p>
            <a:r>
              <a:rPr lang="en-US" sz="5400" dirty="0">
                <a:solidFill>
                  <a:schemeClr val="tx1"/>
                </a:solidFill>
                <a:latin typeface="+mn-lt"/>
              </a:rPr>
              <a:t>There are two components of documentation:</a:t>
            </a:r>
          </a:p>
          <a:p>
            <a:pPr marL="1371600" lvl="1" indent="-685800">
              <a:buFont typeface="+mj-lt"/>
              <a:buAutoNum type="arabicPeriod"/>
            </a:pPr>
            <a:r>
              <a:rPr lang="en-US" sz="5400" dirty="0">
                <a:solidFill>
                  <a:schemeClr val="tx1"/>
                </a:solidFill>
                <a:latin typeface="+mn-lt"/>
              </a:rPr>
              <a:t>In-text-citation</a:t>
            </a:r>
          </a:p>
          <a:p>
            <a:pPr marL="1371600" lvl="1" indent="-685800">
              <a:buFont typeface="+mj-lt"/>
              <a:buAutoNum type="arabicPeriod"/>
            </a:pPr>
            <a:r>
              <a:rPr lang="en-US" sz="5400" dirty="0">
                <a:solidFill>
                  <a:schemeClr val="tx1"/>
                </a:solidFill>
                <a:latin typeface="+mn-lt"/>
              </a:rPr>
              <a:t>List of works cited</a:t>
            </a:r>
          </a:p>
        </p:txBody>
      </p:sp>
    </p:spTree>
    <p:extLst>
      <p:ext uri="{BB962C8B-B14F-4D97-AF65-F5344CB8AC3E}">
        <p14:creationId xmlns:p14="http://schemas.microsoft.com/office/powerpoint/2010/main" val="1112283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1020F06-B411-B040-05D4-488DA5D810A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74791" y="2539038"/>
            <a:ext cx="16138418" cy="4391151"/>
          </a:xfrm>
          <a:prstGeom prst="rect">
            <a:avLst/>
          </a:prstGeom>
        </p:spPr>
      </p:pic>
    </p:spTree>
    <p:extLst>
      <p:ext uri="{BB962C8B-B14F-4D97-AF65-F5344CB8AC3E}">
        <p14:creationId xmlns:p14="http://schemas.microsoft.com/office/powerpoint/2010/main" val="2342459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0568A7-66C0-4B47-D8A8-D4A628BB7264}"/>
              </a:ext>
            </a:extLst>
          </p:cNvPr>
          <p:cNvSpPr>
            <a:spLocks noGrp="1"/>
          </p:cNvSpPr>
          <p:nvPr>
            <p:ph type="title"/>
          </p:nvPr>
        </p:nvSpPr>
        <p:spPr>
          <a:xfrm>
            <a:off x="1775280" y="1869621"/>
            <a:ext cx="12895002" cy="1981200"/>
          </a:xfrm>
        </p:spPr>
        <p:txBody>
          <a:bodyPr>
            <a:normAutofit/>
          </a:bodyPr>
          <a:lstStyle/>
          <a:p>
            <a:r>
              <a:rPr lang="en-US" sz="7200" b="1" dirty="0"/>
              <a:t>IN-TEXT CITATION </a:t>
            </a:r>
          </a:p>
        </p:txBody>
      </p:sp>
    </p:spTree>
    <p:extLst>
      <p:ext uri="{BB962C8B-B14F-4D97-AF65-F5344CB8AC3E}">
        <p14:creationId xmlns:p14="http://schemas.microsoft.com/office/powerpoint/2010/main" val="1512235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BFE001-2F4D-C41B-4285-3B291CA5C840}"/>
              </a:ext>
            </a:extLst>
          </p:cNvPr>
          <p:cNvSpPr>
            <a:spLocks noGrp="1"/>
          </p:cNvSpPr>
          <p:nvPr>
            <p:ph type="title"/>
          </p:nvPr>
        </p:nvSpPr>
        <p:spPr/>
        <p:txBody>
          <a:bodyPr>
            <a:normAutofit/>
          </a:bodyPr>
          <a:lstStyle/>
          <a:p>
            <a:r>
              <a:rPr lang="en-US" b="1" i="0" cap="all" dirty="0">
                <a:solidFill>
                  <a:schemeClr val="tx1"/>
                </a:solidFill>
                <a:effectLst/>
                <a:latin typeface="acumin-pro-semi-condensed"/>
              </a:rPr>
              <a:t>SUMMARY OR </a:t>
            </a:r>
            <a:r>
              <a:rPr lang="en-US" b="1" i="0" cap="all" dirty="0" smtClean="0">
                <a:solidFill>
                  <a:schemeClr val="tx1"/>
                </a:solidFill>
                <a:effectLst/>
                <a:latin typeface="acumin-pro-semi-condensed"/>
              </a:rPr>
              <a:t>PARAPHRASE</a:t>
            </a:r>
            <a:endParaRPr lang="en-US" b="1" dirty="0">
              <a:solidFill>
                <a:schemeClr val="tx1"/>
              </a:solidFill>
            </a:endParaRPr>
          </a:p>
        </p:txBody>
      </p:sp>
      <p:sp>
        <p:nvSpPr>
          <p:cNvPr id="3" name="Content Placeholder 2">
            <a:extLst>
              <a:ext uri="{FF2B5EF4-FFF2-40B4-BE49-F238E27FC236}">
                <a16:creationId xmlns="" xmlns:a16="http://schemas.microsoft.com/office/drawing/2014/main" id="{B5129318-A9EC-9271-2E6C-09657CAE5FDB}"/>
              </a:ext>
            </a:extLst>
          </p:cNvPr>
          <p:cNvSpPr>
            <a:spLocks noGrp="1"/>
          </p:cNvSpPr>
          <p:nvPr>
            <p:ph idx="1"/>
          </p:nvPr>
        </p:nvSpPr>
        <p:spPr>
          <a:xfrm>
            <a:off x="643811" y="2437365"/>
            <a:ext cx="17360410" cy="7849636"/>
          </a:xfrm>
        </p:spPr>
        <p:txBody>
          <a:bodyPr>
            <a:normAutofit/>
          </a:bodyPr>
          <a:lstStyle/>
          <a:p>
            <a:pPr algn="l"/>
            <a:r>
              <a:rPr lang="en-US" sz="4800" dirty="0">
                <a:solidFill>
                  <a:schemeClr val="tx1"/>
                </a:solidFill>
                <a:latin typeface="+mn-lt"/>
              </a:rPr>
              <a:t>A </a:t>
            </a:r>
            <a:r>
              <a:rPr lang="en-US" sz="4800" dirty="0" err="1">
                <a:solidFill>
                  <a:schemeClr val="tx1"/>
                </a:solidFill>
                <a:latin typeface="+mn-lt"/>
              </a:rPr>
              <a:t>trenchcoat</a:t>
            </a:r>
            <a:r>
              <a:rPr lang="en-US" sz="4800" dirty="0">
                <a:solidFill>
                  <a:schemeClr val="tx1"/>
                </a:solidFill>
                <a:latin typeface="+mn-lt"/>
              </a:rPr>
              <a:t> and mask can easily disguise a few owls as a human, as experimentally shown by Smith [1], [2].</a:t>
            </a:r>
          </a:p>
          <a:p>
            <a:pPr algn="l"/>
            <a:r>
              <a:rPr lang="en-US" sz="4800" dirty="0">
                <a:solidFill>
                  <a:schemeClr val="tx1"/>
                </a:solidFill>
                <a:latin typeface="+mn-lt"/>
              </a:rPr>
              <a:t>Italian owls are suspicious of outsiders, as noted in [3]–[5].</a:t>
            </a:r>
          </a:p>
          <a:p>
            <a:pPr algn="l"/>
            <a:r>
              <a:rPr lang="en-US" sz="4800" dirty="0">
                <a:solidFill>
                  <a:schemeClr val="tx1"/>
                </a:solidFill>
                <a:latin typeface="+mn-lt"/>
              </a:rPr>
              <a:t>This is disputed by </a:t>
            </a:r>
            <a:r>
              <a:rPr lang="en-US" sz="4800" dirty="0" err="1">
                <a:solidFill>
                  <a:schemeClr val="tx1"/>
                </a:solidFill>
                <a:latin typeface="+mn-lt"/>
              </a:rPr>
              <a:t>Civetta</a:t>
            </a:r>
            <a:r>
              <a:rPr lang="en-US" sz="4800" dirty="0">
                <a:solidFill>
                  <a:schemeClr val="tx1"/>
                </a:solidFill>
                <a:latin typeface="+mn-lt"/>
              </a:rPr>
              <a:t> [6] and </a:t>
            </a:r>
            <a:r>
              <a:rPr lang="en-US" sz="4800" dirty="0" err="1">
                <a:solidFill>
                  <a:schemeClr val="tx1"/>
                </a:solidFill>
                <a:latin typeface="+mn-lt"/>
              </a:rPr>
              <a:t>Strix</a:t>
            </a:r>
            <a:r>
              <a:rPr lang="en-US" sz="4800" dirty="0">
                <a:solidFill>
                  <a:schemeClr val="tx1"/>
                </a:solidFill>
                <a:latin typeface="+mn-lt"/>
              </a:rPr>
              <a:t> [7], who are not owls in masks.</a:t>
            </a:r>
          </a:p>
          <a:p>
            <a:pPr algn="l"/>
            <a:r>
              <a:rPr lang="en-US" sz="4800" dirty="0">
                <a:solidFill>
                  <a:schemeClr val="tx1"/>
                </a:solidFill>
                <a:latin typeface="+mn-lt"/>
              </a:rPr>
              <a:t>The city of Florence is under an ancient curse, as repeatedly and exhaustively described in [8], [10], [13]–[17], [20].</a:t>
            </a:r>
            <a:endParaRPr lang="en-US" dirty="0">
              <a:solidFill>
                <a:schemeClr val="tx1"/>
              </a:solidFill>
              <a:latin typeface="+mn-lt"/>
            </a:endParaRPr>
          </a:p>
        </p:txBody>
      </p:sp>
    </p:spTree>
    <p:extLst>
      <p:ext uri="{BB962C8B-B14F-4D97-AF65-F5344CB8AC3E}">
        <p14:creationId xmlns:p14="http://schemas.microsoft.com/office/powerpoint/2010/main" val="272176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C60B67-8923-315D-6F3C-8B2495A28E54}"/>
              </a:ext>
            </a:extLst>
          </p:cNvPr>
          <p:cNvSpPr>
            <a:spLocks noGrp="1"/>
          </p:cNvSpPr>
          <p:nvPr>
            <p:ph type="title"/>
          </p:nvPr>
        </p:nvSpPr>
        <p:spPr/>
        <p:txBody>
          <a:bodyPr/>
          <a:lstStyle/>
          <a:p>
            <a:r>
              <a:rPr lang="en-US" b="1" dirty="0">
                <a:latin typeface="acumin-pro-semi-condensed"/>
              </a:rPr>
              <a:t>SHORT QUOTATIONS</a:t>
            </a:r>
          </a:p>
        </p:txBody>
      </p:sp>
      <p:sp>
        <p:nvSpPr>
          <p:cNvPr id="3" name="Content Placeholder 2">
            <a:extLst>
              <a:ext uri="{FF2B5EF4-FFF2-40B4-BE49-F238E27FC236}">
                <a16:creationId xmlns="" xmlns:a16="http://schemas.microsoft.com/office/drawing/2014/main" id="{F9F118D5-C9FF-A93E-8FC2-B4E71082F72F}"/>
              </a:ext>
            </a:extLst>
          </p:cNvPr>
          <p:cNvSpPr>
            <a:spLocks noGrp="1"/>
          </p:cNvSpPr>
          <p:nvPr>
            <p:ph idx="1"/>
          </p:nvPr>
        </p:nvSpPr>
        <p:spPr>
          <a:xfrm>
            <a:off x="699797" y="2351315"/>
            <a:ext cx="17004003" cy="7529286"/>
          </a:xfrm>
        </p:spPr>
        <p:txBody>
          <a:bodyPr>
            <a:normAutofit/>
          </a:bodyPr>
          <a:lstStyle/>
          <a:p>
            <a:pPr algn="l"/>
            <a:r>
              <a:rPr lang="en-US" sz="4800" dirty="0">
                <a:solidFill>
                  <a:schemeClr val="tx1"/>
                </a:solidFill>
                <a:latin typeface="source-serif-pro"/>
              </a:rPr>
              <a:t>“... as shown by Brown [4], as previously stated.” "The theory was first put forward in 1987 [1]."  </a:t>
            </a:r>
          </a:p>
          <a:p>
            <a:pPr algn="l"/>
            <a:r>
              <a:rPr lang="en-US" sz="4800" dirty="0">
                <a:solidFill>
                  <a:schemeClr val="tx1"/>
                </a:solidFill>
                <a:latin typeface="source-serif-pro"/>
              </a:rPr>
              <a:t>“For example, see [7].” "Several recent studies [3, 4, 15, 16] have suggested that..."   </a:t>
            </a:r>
          </a:p>
          <a:p>
            <a:pPr algn="l"/>
            <a:r>
              <a:rPr lang="en-US" sz="4800" dirty="0">
                <a:solidFill>
                  <a:schemeClr val="tx1"/>
                </a:solidFill>
                <a:latin typeface="source-serif-pro"/>
              </a:rPr>
              <a:t>The example above may also be formatted as: “Several recent studies [3], [4], [15], [16] have suggested that…”].</a:t>
            </a:r>
            <a:endParaRPr lang="en-US" dirty="0">
              <a:solidFill>
                <a:schemeClr val="tx1"/>
              </a:solidFill>
            </a:endParaRPr>
          </a:p>
        </p:txBody>
      </p:sp>
    </p:spTree>
    <p:extLst>
      <p:ext uri="{BB962C8B-B14F-4D97-AF65-F5344CB8AC3E}">
        <p14:creationId xmlns:p14="http://schemas.microsoft.com/office/powerpoint/2010/main" val="2784337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F3710-F21D-A80B-DA1C-FB298EAA7403}"/>
              </a:ext>
            </a:extLst>
          </p:cNvPr>
          <p:cNvSpPr>
            <a:spLocks noGrp="1"/>
          </p:cNvSpPr>
          <p:nvPr>
            <p:ph type="title"/>
          </p:nvPr>
        </p:nvSpPr>
        <p:spPr>
          <a:xfrm>
            <a:off x="825808" y="370115"/>
            <a:ext cx="17157392" cy="1981200"/>
          </a:xfrm>
        </p:spPr>
        <p:txBody>
          <a:bodyPr>
            <a:normAutofit/>
          </a:bodyPr>
          <a:lstStyle/>
          <a:p>
            <a:pPr algn="l"/>
            <a:r>
              <a:rPr lang="en-US" b="1" dirty="0">
                <a:latin typeface="acumin-pro-semi-condensed"/>
              </a:rPr>
              <a:t>Citations/references with Multiple Authors </a:t>
            </a:r>
          </a:p>
        </p:txBody>
      </p:sp>
      <p:sp>
        <p:nvSpPr>
          <p:cNvPr id="3" name="Content Placeholder 2">
            <a:extLst>
              <a:ext uri="{FF2B5EF4-FFF2-40B4-BE49-F238E27FC236}">
                <a16:creationId xmlns="" xmlns:a16="http://schemas.microsoft.com/office/drawing/2014/main" id="{946390D4-316A-2796-DD6B-078947834F48}"/>
              </a:ext>
            </a:extLst>
          </p:cNvPr>
          <p:cNvSpPr>
            <a:spLocks noGrp="1"/>
          </p:cNvSpPr>
          <p:nvPr>
            <p:ph idx="1"/>
          </p:nvPr>
        </p:nvSpPr>
        <p:spPr>
          <a:xfrm>
            <a:off x="483216" y="2351315"/>
            <a:ext cx="17499984" cy="7935685"/>
          </a:xfrm>
        </p:spPr>
        <p:txBody>
          <a:bodyPr>
            <a:noAutofit/>
          </a:bodyPr>
          <a:lstStyle/>
          <a:p>
            <a:pPr>
              <a:buFont typeface="Wingdings" panose="05000000000000000000" pitchFamily="2" charset="2"/>
              <a:buChar char="§"/>
            </a:pPr>
            <a:r>
              <a:rPr lang="en-US" sz="4800" dirty="0">
                <a:latin typeface="+mn-lt"/>
              </a:rPr>
              <a:t> During their research, Fan, et al. [4] discuss lasers in detail. </a:t>
            </a:r>
          </a:p>
          <a:p>
            <a:pPr>
              <a:buFont typeface="Wingdings" panose="05000000000000000000" pitchFamily="2" charset="2"/>
              <a:buChar char="§"/>
            </a:pPr>
            <a:r>
              <a:rPr lang="en-US" sz="4800" dirty="0">
                <a:latin typeface="+mn-lt"/>
              </a:rPr>
              <a:t>However, in general you do not need to mention the authors by name, just use the numeric citation in square brackets.</a:t>
            </a:r>
          </a:p>
          <a:p>
            <a:pPr>
              <a:buFont typeface="Wingdings" panose="05000000000000000000" pitchFamily="2" charset="2"/>
              <a:buChar char="§"/>
            </a:pPr>
            <a:r>
              <a:rPr lang="en-US" sz="4800" dirty="0">
                <a:latin typeface="+mn-lt"/>
              </a:rPr>
              <a:t> In full reference list at the end however, you always give the authors’ names. In the reference list you can only abbreviate these using ‘et al.’ if there are six or more authors. </a:t>
            </a:r>
          </a:p>
        </p:txBody>
      </p:sp>
    </p:spTree>
    <p:extLst>
      <p:ext uri="{BB962C8B-B14F-4D97-AF65-F5344CB8AC3E}">
        <p14:creationId xmlns:p14="http://schemas.microsoft.com/office/powerpoint/2010/main" val="851013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005D4F-9F20-100B-C41D-65D1BFDCC364}"/>
              </a:ext>
            </a:extLst>
          </p:cNvPr>
          <p:cNvSpPr>
            <a:spLocks noGrp="1"/>
          </p:cNvSpPr>
          <p:nvPr>
            <p:ph type="title"/>
          </p:nvPr>
        </p:nvSpPr>
        <p:spPr/>
        <p:txBody>
          <a:bodyPr/>
          <a:lstStyle/>
          <a:p>
            <a:r>
              <a:rPr lang="en-US" b="1" dirty="0">
                <a:latin typeface="acumin-pro-semi-condensed"/>
              </a:rPr>
              <a:t>Reference List</a:t>
            </a:r>
          </a:p>
        </p:txBody>
      </p:sp>
      <p:sp>
        <p:nvSpPr>
          <p:cNvPr id="4" name="TextBox 3">
            <a:extLst>
              <a:ext uri="{FF2B5EF4-FFF2-40B4-BE49-F238E27FC236}">
                <a16:creationId xmlns="" xmlns:a16="http://schemas.microsoft.com/office/drawing/2014/main" id="{284D23CB-474B-04F6-4AE4-BA4311B3D732}"/>
              </a:ext>
            </a:extLst>
          </p:cNvPr>
          <p:cNvSpPr txBox="1"/>
          <p:nvPr/>
        </p:nvSpPr>
        <p:spPr>
          <a:xfrm>
            <a:off x="457200" y="2507870"/>
            <a:ext cx="17776496" cy="5262979"/>
          </a:xfrm>
          <a:prstGeom prst="rect">
            <a:avLst/>
          </a:prstGeom>
          <a:noFill/>
        </p:spPr>
        <p:txBody>
          <a:bodyPr wrap="square">
            <a:spAutoFit/>
          </a:bodyPr>
          <a:lstStyle/>
          <a:p>
            <a:r>
              <a:rPr lang="en-US" sz="4800" dirty="0"/>
              <a:t>In IEEE style your reference list should be formatted in the following way: </a:t>
            </a:r>
          </a:p>
          <a:p>
            <a:endParaRPr lang="en-US" sz="4800" dirty="0"/>
          </a:p>
          <a:p>
            <a:pPr marL="685800" indent="-685800">
              <a:buFont typeface="Arial" panose="020B0604020202020204" pitchFamily="34" charset="0"/>
              <a:buChar char="•"/>
            </a:pPr>
            <a:r>
              <a:rPr lang="en-US" sz="4800" dirty="0"/>
              <a:t>Align references left Single-space each entry, double-space between every new entry </a:t>
            </a:r>
          </a:p>
          <a:p>
            <a:pPr marL="685800" indent="-685800">
              <a:buFont typeface="Arial" panose="020B0604020202020204" pitchFamily="34" charset="0"/>
              <a:buChar char="•"/>
            </a:pPr>
            <a:r>
              <a:rPr lang="en-US" sz="4800" dirty="0"/>
              <a:t>Place number of entry at left margin, enclose in square brackets Indent text of entries </a:t>
            </a:r>
          </a:p>
        </p:txBody>
      </p:sp>
    </p:spTree>
    <p:extLst>
      <p:ext uri="{BB962C8B-B14F-4D97-AF65-F5344CB8AC3E}">
        <p14:creationId xmlns:p14="http://schemas.microsoft.com/office/powerpoint/2010/main" val="79520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161EA0-9664-AF8C-D53A-8E5C3CD182A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E2C9A6E2-8F30-9300-2459-19E8A9E7E531}"/>
              </a:ext>
            </a:extLst>
          </p:cNvPr>
          <p:cNvSpPr>
            <a:spLocks noGrp="1"/>
          </p:cNvSpPr>
          <p:nvPr>
            <p:ph idx="1"/>
          </p:nvPr>
        </p:nvSpPr>
        <p:spPr>
          <a:xfrm>
            <a:off x="851339" y="2454166"/>
            <a:ext cx="16742978" cy="5821160"/>
          </a:xfrm>
        </p:spPr>
        <p:txBody>
          <a:bodyPr>
            <a:noAutofit/>
          </a:bodyPr>
          <a:lstStyle/>
          <a:p>
            <a:pPr>
              <a:buFont typeface="Wingdings" panose="05000000000000000000" pitchFamily="2" charset="2"/>
              <a:buChar char="§"/>
            </a:pPr>
            <a:r>
              <a:rPr lang="en-US" sz="5400" dirty="0">
                <a:solidFill>
                  <a:schemeClr val="tx1"/>
                </a:solidFill>
                <a:latin typeface="+mn-lt"/>
              </a:rPr>
              <a:t>Your reference list should appear at the end of your paper. </a:t>
            </a:r>
          </a:p>
          <a:p>
            <a:pPr>
              <a:buFont typeface="Wingdings" panose="05000000000000000000" pitchFamily="2" charset="2"/>
              <a:buChar char="§"/>
            </a:pPr>
            <a:r>
              <a:rPr lang="en-US" sz="5400" dirty="0">
                <a:solidFill>
                  <a:schemeClr val="tx1"/>
                </a:solidFill>
                <a:latin typeface="+mn-lt"/>
              </a:rPr>
              <a:t>It provides the information necessary for a reader to locate and retrieve any source you cite in the body of the paper. </a:t>
            </a:r>
          </a:p>
          <a:p>
            <a:pPr>
              <a:buFont typeface="Wingdings" panose="05000000000000000000" pitchFamily="2" charset="2"/>
              <a:buChar char="§"/>
            </a:pPr>
            <a:r>
              <a:rPr lang="en-US" sz="5400" dirty="0">
                <a:solidFill>
                  <a:schemeClr val="tx1"/>
                </a:solidFill>
                <a:latin typeface="+mn-lt"/>
              </a:rPr>
              <a:t>Each source you cite in the paper must appear in your reference list; likewise, each entry in the reference list must be cited in your text.</a:t>
            </a:r>
          </a:p>
        </p:txBody>
      </p:sp>
    </p:spTree>
    <p:extLst>
      <p:ext uri="{BB962C8B-B14F-4D97-AF65-F5344CB8AC3E}">
        <p14:creationId xmlns:p14="http://schemas.microsoft.com/office/powerpoint/2010/main" val="3291599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75867897"/>
              </p:ext>
            </p:extLst>
          </p:nvPr>
        </p:nvGraphicFramePr>
        <p:xfrm>
          <a:off x="83976" y="0"/>
          <a:ext cx="18204025" cy="10195560"/>
        </p:xfrm>
        <a:graphic>
          <a:graphicData uri="http://schemas.openxmlformats.org/drawingml/2006/table">
            <a:tbl>
              <a:tblPr firstRow="1" bandRow="1">
                <a:tableStyleId>{5C22544A-7EE6-4342-B048-85BDC9FD1C3A}</a:tableStyleId>
              </a:tblPr>
              <a:tblGrid>
                <a:gridCol w="2687216">
                  <a:extLst>
                    <a:ext uri="{9D8B030D-6E8A-4147-A177-3AD203B41FA5}">
                      <a16:colId xmlns="" xmlns:a16="http://schemas.microsoft.com/office/drawing/2014/main" val="20000"/>
                    </a:ext>
                  </a:extLst>
                </a:gridCol>
                <a:gridCol w="15516809">
                  <a:extLst>
                    <a:ext uri="{9D8B030D-6E8A-4147-A177-3AD203B41FA5}">
                      <a16:colId xmlns="" xmlns:a16="http://schemas.microsoft.com/office/drawing/2014/main" val="20001"/>
                    </a:ext>
                  </a:extLst>
                </a:gridCol>
              </a:tblGrid>
              <a:tr h="457200">
                <a:tc gridSpan="2">
                  <a:txBody>
                    <a:bodyPr/>
                    <a:lstStyle/>
                    <a:p>
                      <a:endParaRPr lang="en-US" sz="2100" dirty="0"/>
                    </a:p>
                  </a:txBody>
                  <a:tcPr marL="137160" marR="137160" marT="68580" marB="68580">
                    <a:solidFill>
                      <a:schemeClr val="tx1">
                        <a:lumMod val="85000"/>
                        <a:lumOff val="15000"/>
                      </a:schemeClr>
                    </a:solidFill>
                  </a:tcPr>
                </a:tc>
                <a:tc hMerge="1">
                  <a:txBody>
                    <a:bodyPr/>
                    <a:lstStyle/>
                    <a:p>
                      <a:endParaRPr lang="en-US" dirty="0"/>
                    </a:p>
                  </a:txBody>
                  <a:tcPr/>
                </a:tc>
                <a:extLst>
                  <a:ext uri="{0D108BD9-81ED-4DB2-BD59-A6C34878D82A}">
                    <a16:rowId xmlns="" xmlns:a16="http://schemas.microsoft.com/office/drawing/2014/main" val="10000"/>
                  </a:ext>
                </a:extLst>
              </a:tr>
              <a:tr h="2880360">
                <a:tc>
                  <a:txBody>
                    <a:bodyPr/>
                    <a:lstStyle/>
                    <a:p>
                      <a:r>
                        <a:rPr lang="en-US" sz="3600" dirty="0">
                          <a:solidFill>
                            <a:schemeClr val="bg1"/>
                          </a:solidFill>
                        </a:rPr>
                        <a:t>Book </a:t>
                      </a:r>
                    </a:p>
                  </a:txBody>
                  <a:tcPr marL="137160" marR="137160" marT="68580" marB="68580">
                    <a:solidFill>
                      <a:schemeClr val="bg2">
                        <a:lumMod val="90000"/>
                      </a:schemeClr>
                    </a:solidFill>
                  </a:tcPr>
                </a:tc>
                <a:tc>
                  <a:txBody>
                    <a:bodyPr/>
                    <a:lstStyle/>
                    <a:p>
                      <a:r>
                        <a:rPr lang="en-US" sz="3600" b="1" i="0" kern="1200" dirty="0">
                          <a:solidFill>
                            <a:schemeClr val="bg1"/>
                          </a:solidFill>
                          <a:effectLst/>
                          <a:latin typeface="+mn-lt"/>
                          <a:ea typeface="+mn-ea"/>
                          <a:cs typeface="+mn-cs"/>
                        </a:rPr>
                        <a:t>[Ref number] Author’s initials. Author’s Surname, Book Title, edition (if not first).  Place of publication: Publisher, Year.   </a:t>
                      </a:r>
                    </a:p>
                    <a:p>
                      <a:endParaRPr lang="en-US" sz="3600" b="1" i="0" kern="1200" dirty="0">
                        <a:solidFill>
                          <a:schemeClr val="bg1"/>
                        </a:solidFill>
                        <a:effectLst/>
                        <a:latin typeface="+mn-lt"/>
                        <a:ea typeface="+mn-ea"/>
                        <a:cs typeface="+mn-cs"/>
                      </a:endParaRPr>
                    </a:p>
                    <a:p>
                      <a:r>
                        <a:rPr lang="en-US" sz="3600" b="0" i="0" kern="1200" dirty="0">
                          <a:solidFill>
                            <a:schemeClr val="bg1"/>
                          </a:solidFill>
                          <a:effectLst/>
                          <a:latin typeface="+mn-lt"/>
                          <a:ea typeface="+mn-ea"/>
                          <a:cs typeface="+mn-cs"/>
                        </a:rPr>
                        <a:t>[1]  I.A. Glover and P.M. Grant, Digital Communications, 3rd ed.  Harlow: Prentice Hall, 2009. </a:t>
                      </a:r>
                      <a:endParaRPr lang="en-US" sz="3600" b="0" dirty="0">
                        <a:solidFill>
                          <a:schemeClr val="bg1"/>
                        </a:solidFill>
                      </a:endParaRPr>
                    </a:p>
                  </a:txBody>
                  <a:tcPr marL="137160" marR="137160" marT="68580" marB="68580">
                    <a:solidFill>
                      <a:schemeClr val="bg2">
                        <a:lumMod val="90000"/>
                      </a:schemeClr>
                    </a:solidFill>
                  </a:tcPr>
                </a:tc>
                <a:extLst>
                  <a:ext uri="{0D108BD9-81ED-4DB2-BD59-A6C34878D82A}">
                    <a16:rowId xmlns="" xmlns:a16="http://schemas.microsoft.com/office/drawing/2014/main" val="10001"/>
                  </a:ext>
                </a:extLst>
              </a:tr>
              <a:tr h="3429000">
                <a:tc>
                  <a:txBody>
                    <a:bodyPr/>
                    <a:lstStyle/>
                    <a:p>
                      <a:r>
                        <a:rPr lang="en-US" sz="3600" dirty="0"/>
                        <a:t>Journal</a:t>
                      </a:r>
                    </a:p>
                    <a:p>
                      <a:r>
                        <a:rPr lang="en-US" sz="3600" dirty="0"/>
                        <a:t>Article</a:t>
                      </a:r>
                    </a:p>
                  </a:txBody>
                  <a:tcPr marL="137160" marR="137160" marT="68580" marB="68580"/>
                </a:tc>
                <a:tc>
                  <a:txBody>
                    <a:bodyPr/>
                    <a:lstStyle/>
                    <a:p>
                      <a:r>
                        <a:rPr lang="en-US" sz="3600" b="1" dirty="0"/>
                        <a:t>[Ref number]   Author’s initials.  Author’s Surname, “Title of article,” Title of journal abbreviated in Italics, vol. number, issue number, page numbers, Abbreviated Month Year. </a:t>
                      </a:r>
                    </a:p>
                    <a:p>
                      <a:r>
                        <a:rPr lang="en-US" sz="3600" b="0" dirty="0"/>
                        <a:t>[4]    F. Yan, Y. Gu, Y. Wang, C. M. Wang, X. Y. Hu, H. X. Peng, et al., "Study on the interaction mechanism between laser and rock during perforation," Optics and Laser Technology, vol. 54, pp. 303-308, Dec 2013.</a:t>
                      </a:r>
                    </a:p>
                  </a:txBody>
                  <a:tcPr marL="137160" marR="137160" marT="68580" marB="68580"/>
                </a:tc>
                <a:extLst>
                  <a:ext uri="{0D108BD9-81ED-4DB2-BD59-A6C34878D82A}">
                    <a16:rowId xmlns="" xmlns:a16="http://schemas.microsoft.com/office/drawing/2014/main" val="10002"/>
                  </a:ext>
                </a:extLst>
              </a:tr>
              <a:tr h="3429000">
                <a:tc>
                  <a:txBody>
                    <a:bodyPr/>
                    <a:lstStyle/>
                    <a:p>
                      <a:r>
                        <a:rPr lang="en-US" sz="3600" dirty="0"/>
                        <a:t>E-Journal Article</a:t>
                      </a:r>
                    </a:p>
                  </a:txBody>
                  <a:tcPr marL="137160" marR="137160" marT="68580" marB="68580"/>
                </a:tc>
                <a:tc>
                  <a:txBody>
                    <a:bodyPr/>
                    <a:lstStyle/>
                    <a:p>
                      <a:r>
                        <a:rPr lang="en-US" sz="3600" b="1" i="0" kern="1200" dirty="0">
                          <a:solidFill>
                            <a:schemeClr val="dk1"/>
                          </a:solidFill>
                          <a:effectLst/>
                          <a:latin typeface="+mn-lt"/>
                          <a:ea typeface="+mn-ea"/>
                          <a:cs typeface="+mn-cs"/>
                        </a:rPr>
                        <a:t>[Ref number] [5] Author’s initials.  Author’s Surname. (Year, Month).  “Title of article.” Journal Title [type of medium]. volume number, issue number, page numbers if given.  Available: URL M. </a:t>
                      </a:r>
                      <a:r>
                        <a:rPr lang="en-US" sz="3600" b="1" i="0" kern="1200" dirty="0" err="1">
                          <a:solidFill>
                            <a:schemeClr val="dk1"/>
                          </a:solidFill>
                          <a:effectLst/>
                          <a:latin typeface="+mn-lt"/>
                          <a:ea typeface="+mn-ea"/>
                          <a:cs typeface="+mn-cs"/>
                        </a:rPr>
                        <a:t>Semilof</a:t>
                      </a:r>
                      <a:r>
                        <a:rPr lang="en-US" sz="3600" b="1" i="0" kern="1200" dirty="0">
                          <a:solidFill>
                            <a:schemeClr val="dk1"/>
                          </a:solidFill>
                          <a:effectLst/>
                          <a:latin typeface="+mn-lt"/>
                          <a:ea typeface="+mn-ea"/>
                          <a:cs typeface="+mn-cs"/>
                        </a:rPr>
                        <a:t>. (1996, July). </a:t>
                      </a:r>
                      <a:r>
                        <a:rPr lang="en-US" sz="3600" b="0" i="0" kern="1200" dirty="0">
                          <a:solidFill>
                            <a:schemeClr val="dk1"/>
                          </a:solidFill>
                          <a:effectLst/>
                          <a:latin typeface="+mn-lt"/>
                          <a:ea typeface="+mn-ea"/>
                          <a:cs typeface="+mn-cs"/>
                        </a:rPr>
                        <a:t>“Driving commerce to the web-corporate intranets and the internet: lines blur”. Communication Week [Online]. vol.  6, issue 19. Available: http://www.techweb.com/se/directlinkcgi?CWK19960715S0005</a:t>
                      </a:r>
                      <a:endParaRPr lang="en-US" sz="3600" dirty="0"/>
                    </a:p>
                  </a:txBody>
                  <a:tcPr marL="137160" marR="137160" marT="68580" marB="6858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099547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0FF"/>
        </a:solidFill>
        <a:effectLst/>
      </p:bgPr>
    </p:bg>
    <p:spTree>
      <p:nvGrpSpPr>
        <p:cNvPr id="1" name="Shape 245"/>
        <p:cNvGrpSpPr/>
        <p:nvPr/>
      </p:nvGrpSpPr>
      <p:grpSpPr>
        <a:xfrm>
          <a:off x="0" y="0"/>
          <a:ext cx="0" cy="0"/>
          <a:chOff x="0" y="0"/>
          <a:chExt cx="0" cy="0"/>
        </a:xfrm>
      </p:grpSpPr>
      <p:grpSp>
        <p:nvGrpSpPr>
          <p:cNvPr id="246" name="Google Shape;246;p15"/>
          <p:cNvGrpSpPr/>
          <p:nvPr/>
        </p:nvGrpSpPr>
        <p:grpSpPr>
          <a:xfrm>
            <a:off x="0" y="0"/>
            <a:ext cx="18288000" cy="10287000"/>
            <a:chOff x="0" y="0"/>
            <a:chExt cx="4816593" cy="2709333"/>
          </a:xfrm>
        </p:grpSpPr>
        <p:sp>
          <p:nvSpPr>
            <p:cNvPr id="247" name="Google Shape;247;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248" name="Google Shape;248;p15"/>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algn="ctr">
                <a:lnSpc>
                  <a:spcPct val="140000"/>
                </a:lnSpc>
              </a:pPr>
              <a:endParaRPr sz="1800">
                <a:latin typeface="Calibri"/>
                <a:ea typeface="Calibri"/>
                <a:cs typeface="Calibri"/>
                <a:sym typeface="Calibri"/>
              </a:endParaRPr>
            </a:p>
          </p:txBody>
        </p:sp>
      </p:grpSp>
      <p:sp>
        <p:nvSpPr>
          <p:cNvPr id="249" name="Google Shape;249;p15"/>
          <p:cNvSpPr txBox="1"/>
          <p:nvPr/>
        </p:nvSpPr>
        <p:spPr>
          <a:xfrm>
            <a:off x="650326" y="440674"/>
            <a:ext cx="15272845" cy="1280351"/>
          </a:xfrm>
          <a:prstGeom prst="rect">
            <a:avLst/>
          </a:prstGeom>
          <a:noFill/>
          <a:ln>
            <a:noFill/>
          </a:ln>
        </p:spPr>
        <p:txBody>
          <a:bodyPr spcFirstLastPara="1" wrap="square" lIns="0" tIns="0" rIns="0" bIns="0" anchor="t" anchorCtr="0">
            <a:spAutoFit/>
          </a:bodyPr>
          <a:lstStyle/>
          <a:p>
            <a:pPr>
              <a:lnSpc>
                <a:spcPct val="80000"/>
              </a:lnSpc>
            </a:pPr>
            <a:r>
              <a:rPr lang="en-US" sz="10400" dirty="0" smtClean="0">
                <a:latin typeface="Darker Grotesque SemiBold"/>
                <a:ea typeface="Darker Grotesque SemiBold"/>
                <a:cs typeface="Darker Grotesque SemiBold"/>
                <a:sym typeface="Darker Grotesque SemiBold"/>
              </a:rPr>
              <a:t>3. Possible Sources</a:t>
            </a:r>
            <a:endParaRPr dirty="0">
              <a:latin typeface="Darker Grotesque SemiBold"/>
              <a:ea typeface="Darker Grotesque SemiBold"/>
              <a:cs typeface="Darker Grotesque SemiBold"/>
              <a:sym typeface="Darker Grotesque SemiBold"/>
            </a:endParaRPr>
          </a:p>
        </p:txBody>
      </p:sp>
      <p:sp>
        <p:nvSpPr>
          <p:cNvPr id="251" name="Google Shape;251;p15"/>
          <p:cNvSpPr txBox="1"/>
          <p:nvPr/>
        </p:nvSpPr>
        <p:spPr>
          <a:xfrm>
            <a:off x="441432" y="1721025"/>
            <a:ext cx="17405131" cy="8125301"/>
          </a:xfrm>
          <a:prstGeom prst="rect">
            <a:avLst/>
          </a:prstGeom>
          <a:noFill/>
          <a:ln>
            <a:noFill/>
          </a:ln>
        </p:spPr>
        <p:txBody>
          <a:bodyPr spcFirstLastPara="1" wrap="square" lIns="0" tIns="0" rIns="0" bIns="0" anchor="t" anchorCtr="0">
            <a:spAutoFit/>
          </a:bodyPr>
          <a:lstStyle/>
          <a:p>
            <a:pPr marL="571500" indent="-571500">
              <a:buFont typeface="Arial" panose="020B0604020202020204" pitchFamily="34" charset="0"/>
              <a:buChar char="•"/>
            </a:pPr>
            <a:r>
              <a:rPr lang="en-US" sz="4400" dirty="0">
                <a:solidFill>
                  <a:schemeClr val="tx1"/>
                </a:solidFill>
              </a:rPr>
              <a:t>Memos, reports, and other M-Global documents related to the use of hybrid cars in the organization’s Asian offices</a:t>
            </a:r>
          </a:p>
          <a:p>
            <a:pPr marL="571500" indent="-571500">
              <a:buFont typeface="Arial" panose="020B0604020202020204" pitchFamily="34" charset="0"/>
              <a:buChar char="•"/>
            </a:pPr>
            <a:r>
              <a:rPr lang="en-US" sz="4400" dirty="0">
                <a:solidFill>
                  <a:schemeClr val="tx1"/>
                </a:solidFill>
              </a:rPr>
              <a:t>Directories (of periodicals, newsletters, newspapers, electronic journals, organizations)</a:t>
            </a:r>
          </a:p>
          <a:p>
            <a:pPr marL="571500" indent="-571500">
              <a:buFont typeface="Arial" panose="020B0604020202020204" pitchFamily="34" charset="0"/>
              <a:buChar char="•"/>
            </a:pPr>
            <a:r>
              <a:rPr lang="en-US" sz="4400" dirty="0">
                <a:solidFill>
                  <a:schemeClr val="tx1"/>
                </a:solidFill>
              </a:rPr>
              <a:t>Journal and newspaper articles found in indexes, abstracts, and electronic databases</a:t>
            </a:r>
          </a:p>
          <a:p>
            <a:pPr marL="571500" indent="-571500">
              <a:buFont typeface="Arial" panose="020B0604020202020204" pitchFamily="34" charset="0"/>
              <a:buChar char="•"/>
            </a:pPr>
            <a:r>
              <a:rPr lang="en-US" sz="4400" dirty="0">
                <a:solidFill>
                  <a:schemeClr val="tx1"/>
                </a:solidFill>
              </a:rPr>
              <a:t>Bibliographies and literature reviews</a:t>
            </a:r>
          </a:p>
          <a:p>
            <a:pPr marL="571500" indent="-571500">
              <a:buFont typeface="Arial" panose="020B0604020202020204" pitchFamily="34" charset="0"/>
              <a:buChar char="•"/>
            </a:pPr>
            <a:r>
              <a:rPr lang="en-US" sz="4400" dirty="0">
                <a:solidFill>
                  <a:schemeClr val="tx1"/>
                </a:solidFill>
              </a:rPr>
              <a:t>Government documents</a:t>
            </a:r>
          </a:p>
          <a:p>
            <a:pPr marL="571500" indent="-571500">
              <a:buFont typeface="Arial" panose="020B0604020202020204" pitchFamily="34" charset="0"/>
              <a:buChar char="•"/>
            </a:pPr>
            <a:r>
              <a:rPr lang="en-US" sz="4400" dirty="0">
                <a:solidFill>
                  <a:schemeClr val="tx1"/>
                </a:solidFill>
              </a:rPr>
              <a:t>Books</a:t>
            </a:r>
          </a:p>
          <a:p>
            <a:pPr marL="571500" indent="-571500">
              <a:buFont typeface="Arial" panose="020B0604020202020204" pitchFamily="34" charset="0"/>
              <a:buChar char="•"/>
            </a:pPr>
            <a:r>
              <a:rPr lang="en-US" sz="4400" dirty="0">
                <a:solidFill>
                  <a:schemeClr val="tx1"/>
                </a:solidFill>
              </a:rPr>
              <a:t>Web sites</a:t>
            </a:r>
          </a:p>
          <a:p>
            <a:pPr marL="571500" indent="-571500">
              <a:buFont typeface="Arial" panose="020B0604020202020204" pitchFamily="34" charset="0"/>
              <a:buChar char="•"/>
            </a:pPr>
            <a:r>
              <a:rPr lang="en-US" sz="4400" dirty="0">
                <a:solidFill>
                  <a:schemeClr val="tx1"/>
                </a:solidFill>
              </a:rPr>
              <a:t>Surveys</a:t>
            </a:r>
          </a:p>
          <a:p>
            <a:pPr marL="571500" indent="-571500">
              <a:buFont typeface="Arial" panose="020B0604020202020204" pitchFamily="34" charset="0"/>
              <a:buChar char="•"/>
            </a:pPr>
            <a:r>
              <a:rPr lang="en-US" sz="4400" dirty="0">
                <a:solidFill>
                  <a:schemeClr val="tx1"/>
                </a:solidFill>
              </a:rPr>
              <a:t>Interviews</a:t>
            </a:r>
            <a:endParaRPr lang="en-US" sz="4400" dirty="0">
              <a:solidFill>
                <a:schemeClr val="tx1"/>
              </a:solidFill>
            </a:endParaRPr>
          </a:p>
        </p:txBody>
      </p:sp>
    </p:spTree>
    <p:extLst>
      <p:ext uri="{BB962C8B-B14F-4D97-AF65-F5344CB8AC3E}">
        <p14:creationId xmlns:p14="http://schemas.microsoft.com/office/powerpoint/2010/main" val="2440331701"/>
      </p:ext>
    </p:extLst>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830E90-B92D-EB0A-DEED-6CEB308437D8}"/>
              </a:ext>
            </a:extLst>
          </p:cNvPr>
          <p:cNvSpPr>
            <a:spLocks noGrp="1"/>
          </p:cNvSpPr>
          <p:nvPr>
            <p:ph type="title"/>
          </p:nvPr>
        </p:nvSpPr>
        <p:spPr/>
        <p:txBody>
          <a:bodyPr/>
          <a:lstStyle/>
          <a:p>
            <a:r>
              <a:rPr lang="en-US" b="1" dirty="0" smtClean="0"/>
              <a:t>References</a:t>
            </a:r>
            <a:endParaRPr lang="en-US" b="1" dirty="0"/>
          </a:p>
        </p:txBody>
      </p:sp>
      <p:sp>
        <p:nvSpPr>
          <p:cNvPr id="3" name="Content Placeholder 2">
            <a:extLst>
              <a:ext uri="{FF2B5EF4-FFF2-40B4-BE49-F238E27FC236}">
                <a16:creationId xmlns="" xmlns:a16="http://schemas.microsoft.com/office/drawing/2014/main" id="{3CEA18FB-A459-ED80-C6D0-95BD9C62BF71}"/>
              </a:ext>
            </a:extLst>
          </p:cNvPr>
          <p:cNvSpPr>
            <a:spLocks noGrp="1"/>
          </p:cNvSpPr>
          <p:nvPr>
            <p:ph idx="1"/>
          </p:nvPr>
        </p:nvSpPr>
        <p:spPr>
          <a:xfrm>
            <a:off x="1277006" y="2104696"/>
            <a:ext cx="15402910" cy="7039303"/>
          </a:xfrm>
        </p:spPr>
        <p:txBody>
          <a:bodyPr/>
          <a:lstStyle/>
          <a:p>
            <a:r>
              <a:rPr lang="en-US" sz="4800" b="1" dirty="0"/>
              <a:t>IEEE General Format</a:t>
            </a:r>
          </a:p>
          <a:p>
            <a:pPr marL="0" indent="0">
              <a:buNone/>
            </a:pPr>
            <a:r>
              <a:rPr lang="en-US" sz="4800" b="1" dirty="0">
                <a:hlinkClick r:id="rId2"/>
              </a:rPr>
              <a:t>https://owl.purdue.edu/owl/research_and_citation/ieee_style/ieee_general_format.html</a:t>
            </a:r>
            <a:endParaRPr lang="en-US" sz="4800" b="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86480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8372" y="0"/>
            <a:ext cx="17909627" cy="8956298"/>
          </a:xfrm>
          <a:prstGeom prst="rect">
            <a:avLst/>
          </a:prstGeom>
        </p:spPr>
        <p:txBody>
          <a:bodyPr wrap="square">
            <a:spAutoFit/>
          </a:bodyPr>
          <a:lstStyle/>
          <a:p>
            <a:r>
              <a:rPr lang="en-US" sz="4800" dirty="0"/>
              <a:t>Tanya Grant, for example, rightly thinks that books will not be her main source of information about hybrid electric cars because the topic has developed relatively recently, but she at least wants to see what range of sources the catalog offers.</a:t>
            </a:r>
            <a:br>
              <a:rPr lang="en-US" sz="4800" dirty="0"/>
            </a:br>
            <a:r>
              <a:rPr lang="en-US" sz="4800" dirty="0"/>
              <a:t/>
            </a:r>
            <a:br>
              <a:rPr lang="en-US" sz="4800" dirty="0"/>
            </a:br>
            <a:r>
              <a:rPr lang="en-US" sz="4800" dirty="0"/>
              <a:t>Tanya does a keyword search and determines that the correct subject heading is “hybrid electric vehicles.” Her own library’s holdings are somewhat limited, but one item is worth reviewing. She decides to search the online catalog from another local university with an automotive engineering school, where she finds a better selection of books, and because her library card gives her borrowing privileges.</a:t>
            </a:r>
          </a:p>
        </p:txBody>
      </p:sp>
    </p:spTree>
    <p:extLst>
      <p:ext uri="{BB962C8B-B14F-4D97-AF65-F5344CB8AC3E}">
        <p14:creationId xmlns:p14="http://schemas.microsoft.com/office/powerpoint/2010/main" val="208179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0FF"/>
        </a:solidFill>
        <a:effectLst/>
      </p:bgPr>
    </p:bg>
    <p:spTree>
      <p:nvGrpSpPr>
        <p:cNvPr id="1" name="Shape 245"/>
        <p:cNvGrpSpPr/>
        <p:nvPr/>
      </p:nvGrpSpPr>
      <p:grpSpPr>
        <a:xfrm>
          <a:off x="0" y="0"/>
          <a:ext cx="0" cy="0"/>
          <a:chOff x="0" y="0"/>
          <a:chExt cx="0" cy="0"/>
        </a:xfrm>
      </p:grpSpPr>
      <p:grpSp>
        <p:nvGrpSpPr>
          <p:cNvPr id="246" name="Google Shape;246;p15"/>
          <p:cNvGrpSpPr/>
          <p:nvPr/>
        </p:nvGrpSpPr>
        <p:grpSpPr>
          <a:xfrm>
            <a:off x="0" y="0"/>
            <a:ext cx="18288000" cy="10287000"/>
            <a:chOff x="0" y="0"/>
            <a:chExt cx="4816593" cy="2709333"/>
          </a:xfrm>
        </p:grpSpPr>
        <p:sp>
          <p:nvSpPr>
            <p:cNvPr id="247" name="Google Shape;247;p1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1D00AD"/>
              </a:solidFill>
              <a:prstDash val="solid"/>
              <a:miter lim="8000"/>
              <a:headEnd type="none" w="sm" len="sm"/>
              <a:tailEnd type="none" w="sm" len="sm"/>
            </a:ln>
          </p:spPr>
        </p:sp>
        <p:sp>
          <p:nvSpPr>
            <p:cNvPr id="248" name="Google Shape;248;p15"/>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algn="ctr">
                <a:lnSpc>
                  <a:spcPct val="140000"/>
                </a:lnSpc>
              </a:pPr>
              <a:endParaRPr sz="1800">
                <a:latin typeface="Calibri"/>
                <a:ea typeface="Calibri"/>
                <a:cs typeface="Calibri"/>
                <a:sym typeface="Calibri"/>
              </a:endParaRPr>
            </a:p>
          </p:txBody>
        </p:sp>
      </p:grpSp>
      <p:sp>
        <p:nvSpPr>
          <p:cNvPr id="249" name="Google Shape;249;p15"/>
          <p:cNvSpPr txBox="1"/>
          <p:nvPr/>
        </p:nvSpPr>
        <p:spPr>
          <a:xfrm>
            <a:off x="1318389" y="823579"/>
            <a:ext cx="15651217" cy="1280351"/>
          </a:xfrm>
          <a:prstGeom prst="rect">
            <a:avLst/>
          </a:prstGeom>
          <a:noFill/>
          <a:ln>
            <a:noFill/>
          </a:ln>
        </p:spPr>
        <p:txBody>
          <a:bodyPr spcFirstLastPara="1" wrap="square" lIns="0" tIns="0" rIns="0" bIns="0" anchor="t" anchorCtr="0">
            <a:spAutoFit/>
          </a:bodyPr>
          <a:lstStyle/>
          <a:p>
            <a:pPr>
              <a:lnSpc>
                <a:spcPct val="80000"/>
              </a:lnSpc>
            </a:pPr>
            <a:r>
              <a:rPr lang="en-US" sz="10400" dirty="0">
                <a:latin typeface="Darker Grotesque SemiBold"/>
                <a:ea typeface="Darker Grotesque SemiBold"/>
                <a:cs typeface="Darker Grotesque SemiBold"/>
                <a:sym typeface="Darker Grotesque SemiBold"/>
              </a:rPr>
              <a:t>4. Format for Documentation: </a:t>
            </a:r>
            <a:endParaRPr dirty="0">
              <a:latin typeface="Darker Grotesque SemiBold"/>
              <a:ea typeface="Darker Grotesque SemiBold"/>
              <a:cs typeface="Darker Grotesque SemiBold"/>
              <a:sym typeface="Darker Grotesque SemiBold"/>
            </a:endParaRPr>
          </a:p>
        </p:txBody>
      </p:sp>
      <p:sp>
        <p:nvSpPr>
          <p:cNvPr id="251" name="Google Shape;251;p15"/>
          <p:cNvSpPr txBox="1"/>
          <p:nvPr/>
        </p:nvSpPr>
        <p:spPr>
          <a:xfrm>
            <a:off x="650327" y="2927508"/>
            <a:ext cx="15840403" cy="4431983"/>
          </a:xfrm>
          <a:prstGeom prst="rect">
            <a:avLst/>
          </a:prstGeom>
          <a:noFill/>
          <a:ln>
            <a:noFill/>
          </a:ln>
        </p:spPr>
        <p:txBody>
          <a:bodyPr spcFirstLastPara="1" wrap="square" lIns="0" tIns="0" rIns="0" bIns="0" anchor="t" anchorCtr="0">
            <a:spAutoFit/>
          </a:bodyPr>
          <a:lstStyle/>
          <a:p>
            <a:r>
              <a:rPr lang="en-US" sz="3600" dirty="0">
                <a:solidFill>
                  <a:schemeClr val="tx1"/>
                </a:solidFill>
              </a:rPr>
              <a:t>Tanya submits a short report to Jim McDuff, documenting her research using the </a:t>
            </a:r>
            <a:r>
              <a:rPr lang="en-US" sz="3600" i="1" dirty="0">
                <a:solidFill>
                  <a:schemeClr val="tx1"/>
                </a:solidFill>
              </a:rPr>
              <a:t>Publication Manual of the American Psychological Association’s</a:t>
            </a:r>
            <a:r>
              <a:rPr lang="en-US" sz="3600" dirty="0">
                <a:solidFill>
                  <a:schemeClr val="tx1"/>
                </a:solidFill>
              </a:rPr>
              <a:t> (APA) system for citing borrowed information (the same format used by M-Global engineers and scientists in their research reports).</a:t>
            </a:r>
          </a:p>
          <a:p>
            <a:endParaRPr lang="en-US" sz="3600" dirty="0">
              <a:solidFill>
                <a:schemeClr val="tx1"/>
              </a:solidFill>
            </a:endParaRPr>
          </a:p>
          <a:p>
            <a:r>
              <a:rPr lang="en-US" sz="3600" dirty="0">
                <a:solidFill>
                  <a:schemeClr val="tx1"/>
                </a:solidFill>
              </a:rPr>
              <a:t>……..(Jefferson, 2011).</a:t>
            </a:r>
          </a:p>
          <a:p>
            <a:endParaRPr lang="en-US" sz="3600" dirty="0">
              <a:solidFill>
                <a:schemeClr val="tx1"/>
              </a:solidFill>
            </a:endParaRPr>
          </a:p>
          <a:p>
            <a:r>
              <a:rPr lang="en-US" sz="3600" dirty="0">
                <a:solidFill>
                  <a:schemeClr val="tx1"/>
                </a:solidFill>
              </a:rPr>
              <a:t>IEEE Documentation Style</a:t>
            </a:r>
            <a:endParaRPr lang="en-US" sz="3600" dirty="0">
              <a:solidFill>
                <a:schemeClr val="tx1"/>
              </a:solidFill>
            </a:endParaRPr>
          </a:p>
        </p:txBody>
      </p:sp>
    </p:spTree>
    <p:extLst>
      <p:ext uri="{BB962C8B-B14F-4D97-AF65-F5344CB8AC3E}">
        <p14:creationId xmlns:p14="http://schemas.microsoft.com/office/powerpoint/2010/main" val="3989849302"/>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0FF"/>
        </a:solidFill>
        <a:effectLst/>
      </p:bgPr>
    </p:bg>
    <p:spTree>
      <p:nvGrpSpPr>
        <p:cNvPr id="1" name="Shape 158"/>
        <p:cNvGrpSpPr/>
        <p:nvPr/>
      </p:nvGrpSpPr>
      <p:grpSpPr>
        <a:xfrm>
          <a:off x="0" y="0"/>
          <a:ext cx="0" cy="0"/>
          <a:chOff x="0" y="0"/>
          <a:chExt cx="0" cy="0"/>
        </a:xfrm>
      </p:grpSpPr>
      <p:sp>
        <p:nvSpPr>
          <p:cNvPr id="163" name="Google Shape;163;p11"/>
          <p:cNvSpPr txBox="1"/>
          <p:nvPr/>
        </p:nvSpPr>
        <p:spPr>
          <a:xfrm>
            <a:off x="8008882" y="1819513"/>
            <a:ext cx="9995338" cy="7386638"/>
          </a:xfrm>
          <a:prstGeom prst="rect">
            <a:avLst/>
          </a:prstGeom>
          <a:noFill/>
          <a:ln>
            <a:noFill/>
          </a:ln>
        </p:spPr>
        <p:txBody>
          <a:bodyPr spcFirstLastPara="1" wrap="square" lIns="0" tIns="0" rIns="0" bIns="0" anchor="t" anchorCtr="0">
            <a:spAutoFit/>
          </a:bodyPr>
          <a:lstStyle/>
          <a:p>
            <a:pPr marL="0" indent="0" algn="just">
              <a:buNone/>
            </a:pPr>
            <a:r>
              <a:rPr lang="en-US" sz="4800" b="1" dirty="0">
                <a:solidFill>
                  <a:schemeClr val="tx1"/>
                </a:solidFill>
                <a:latin typeface="+mn-lt"/>
                <a:cs typeface="Times New Roman" panose="02020603050405020304" pitchFamily="18" charset="0"/>
              </a:rPr>
              <a:t>Research does not end with the last college term paper. In the workplace, you may write articles that are much like the papers you have written in school for professional journals, but much of the research you write about as part of your job will serve a different purpose than your writing in your classes.</a:t>
            </a:r>
            <a:endParaRPr lang="en-US" sz="4800" b="1" dirty="0">
              <a:solidFill>
                <a:schemeClr val="tx1"/>
              </a:solidFill>
              <a:latin typeface="+mn-lt"/>
              <a:cs typeface="Times New Roman" panose="02020603050405020304" pitchFamily="18" charset="0"/>
            </a:endParaRPr>
          </a:p>
        </p:txBody>
      </p:sp>
      <p:cxnSp>
        <p:nvCxnSpPr>
          <p:cNvPr id="165" name="Google Shape;165;p11"/>
          <p:cNvCxnSpPr/>
          <p:nvPr/>
        </p:nvCxnSpPr>
        <p:spPr>
          <a:xfrm>
            <a:off x="7624298" y="0"/>
            <a:ext cx="0" cy="10287000"/>
          </a:xfrm>
          <a:prstGeom prst="straightConnector1">
            <a:avLst/>
          </a:prstGeom>
          <a:noFill/>
          <a:ln w="57150" cap="flat" cmpd="sng">
            <a:solidFill>
              <a:srgbClr val="1D00AD"/>
            </a:solidFill>
            <a:prstDash val="solid"/>
            <a:round/>
            <a:headEnd type="none" w="sm" len="sm"/>
            <a:tailEnd type="none" w="sm" len="sm"/>
          </a:ln>
        </p:spPr>
      </p:cxn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D00AD"/>
            </a:gs>
            <a:gs pos="100000">
              <a:srgbClr val="CB6CE6"/>
            </a:gs>
          </a:gsLst>
          <a:lin ang="2700000" scaled="0"/>
        </a:gradFill>
        <a:effectLst/>
      </p:bgPr>
    </p:bg>
    <p:spTree>
      <p:nvGrpSpPr>
        <p:cNvPr id="1" name="Shape 99"/>
        <p:cNvGrpSpPr/>
        <p:nvPr/>
      </p:nvGrpSpPr>
      <p:grpSpPr>
        <a:xfrm>
          <a:off x="0" y="0"/>
          <a:ext cx="0" cy="0"/>
          <a:chOff x="0" y="0"/>
          <a:chExt cx="0" cy="0"/>
        </a:xfrm>
      </p:grpSpPr>
      <p:grpSp>
        <p:nvGrpSpPr>
          <p:cNvPr id="100" name="Google Shape;100;p9"/>
          <p:cNvGrpSpPr/>
          <p:nvPr/>
        </p:nvGrpSpPr>
        <p:grpSpPr>
          <a:xfrm>
            <a:off x="0" y="0"/>
            <a:ext cx="18288122" cy="10287066"/>
            <a:chOff x="0" y="0"/>
            <a:chExt cx="4816593" cy="2709333"/>
          </a:xfrm>
        </p:grpSpPr>
        <p:sp>
          <p:nvSpPr>
            <p:cNvPr id="101" name="Google Shape;101;p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57150" cap="sq" cmpd="sng">
              <a:solidFill>
                <a:srgbClr val="FCF0FF"/>
              </a:solidFill>
              <a:prstDash val="solid"/>
              <a:miter lim="8000"/>
              <a:headEnd type="none" w="sm" len="sm"/>
              <a:tailEnd type="none" w="sm" len="sm"/>
            </a:ln>
          </p:spPr>
        </p:sp>
        <p:sp>
          <p:nvSpPr>
            <p:cNvPr id="102" name="Google Shape;102;p9"/>
            <p:cNvSpPr txBox="1"/>
            <p:nvPr/>
          </p:nvSpPr>
          <p:spPr>
            <a:xfrm>
              <a:off x="0" y="0"/>
              <a:ext cx="4816593" cy="2709333"/>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3"/>
          <a:stretch>
            <a:fillRect/>
          </a:stretch>
        </p:blipFill>
        <p:spPr>
          <a:xfrm>
            <a:off x="-4" y="1421455"/>
            <a:ext cx="18288000" cy="7854696"/>
          </a:xfrm>
          <a:prstGeom prst="rect">
            <a:avLst/>
          </a:prstGeom>
        </p:spPr>
      </p:pic>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3" name="Google Shape;163;p11"/>
          <p:cNvSpPr txBox="1"/>
          <p:nvPr/>
        </p:nvSpPr>
        <p:spPr>
          <a:xfrm>
            <a:off x="8008882" y="1819513"/>
            <a:ext cx="9995338" cy="5909310"/>
          </a:xfrm>
          <a:prstGeom prst="rect">
            <a:avLst/>
          </a:prstGeom>
          <a:noFill/>
          <a:ln>
            <a:noFill/>
          </a:ln>
        </p:spPr>
        <p:txBody>
          <a:bodyPr spcFirstLastPara="1" wrap="square" lIns="0" tIns="0" rIns="0" bIns="0" anchor="t" anchorCtr="0">
            <a:spAutoFit/>
          </a:bodyPr>
          <a:lstStyle/>
          <a:p>
            <a:pPr marL="0" indent="0" algn="just">
              <a:buNone/>
            </a:pPr>
            <a:r>
              <a:rPr lang="en-US" sz="4800" b="1" dirty="0">
                <a:solidFill>
                  <a:schemeClr val="tx1"/>
                </a:solidFill>
                <a:latin typeface="+mn-lt"/>
                <a:cs typeface="Times New Roman" panose="02020603050405020304" pitchFamily="18" charset="0"/>
              </a:rPr>
              <a:t>Your career will often require you to gather technical information from libraries, the Internet, and other sources for documents like reports, proposals, presentations, published papers, newspaper articles, Web sites, or essays in company magazines.</a:t>
            </a:r>
          </a:p>
        </p:txBody>
      </p:sp>
      <p:cxnSp>
        <p:nvCxnSpPr>
          <p:cNvPr id="165" name="Google Shape;165;p11"/>
          <p:cNvCxnSpPr/>
          <p:nvPr/>
        </p:nvCxnSpPr>
        <p:spPr>
          <a:xfrm>
            <a:off x="7624298" y="0"/>
            <a:ext cx="0" cy="10287000"/>
          </a:xfrm>
          <a:prstGeom prst="straightConnector1">
            <a:avLst/>
          </a:prstGeom>
          <a:noFill/>
          <a:ln w="57150" cap="flat" cmpd="sng">
            <a:solidFill>
              <a:srgbClr val="1D00AD"/>
            </a:solidFill>
            <a:prstDash val="solid"/>
            <a:round/>
            <a:headEnd type="none" w="sm" len="sm"/>
            <a:tailEnd type="none" w="sm" len="sm"/>
          </a:ln>
        </p:spPr>
      </p:cxnSp>
    </p:spTree>
    <p:extLst>
      <p:ext uri="{BB962C8B-B14F-4D97-AF65-F5344CB8AC3E}">
        <p14:creationId xmlns:p14="http://schemas.microsoft.com/office/powerpoint/2010/main" val="1161458764"/>
      </p:ext>
    </p:extLst>
  </p:cSld>
  <p:clrMapOvr>
    <a:masterClrMapping/>
  </p:clrMapOvr>
  <p:transition>
    <p:push/>
  </p:transition>
</p:sld>
</file>

<file path=ppt/theme/theme1.xml><?xml version="1.0" encoding="utf-8"?>
<a:theme xmlns:a="http://schemas.openxmlformats.org/drawingml/2006/main" name="Gradient Minimal Annual Company Review">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2414</Words>
  <Application>Microsoft Office PowerPoint</Application>
  <PresentationFormat>Custom</PresentationFormat>
  <Paragraphs>228</Paragraphs>
  <Slides>40</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Times New Roman</vt:lpstr>
      <vt:lpstr>source-serif-pro</vt:lpstr>
      <vt:lpstr>acumin-pro-semi-condensed</vt:lpstr>
      <vt:lpstr>Arial</vt:lpstr>
      <vt:lpstr>Corbel</vt:lpstr>
      <vt:lpstr>Darker Grotesque Medium</vt:lpstr>
      <vt:lpstr>Wingdings</vt:lpstr>
      <vt:lpstr>Darker Grotesque SemiBold</vt:lpstr>
      <vt:lpstr>Darker Grotesque</vt:lpstr>
      <vt:lpstr>Calibri</vt:lpstr>
      <vt:lpstr>Gradient Minimal Annual Company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TASK: Writing a Survey </vt:lpstr>
      <vt:lpstr>TASK: Interview </vt:lpstr>
      <vt:lpstr>PowerPoint Presentation</vt:lpstr>
      <vt:lpstr>Avoiding Plagiarism</vt:lpstr>
      <vt:lpstr>PowerPoint Presentation</vt:lpstr>
      <vt:lpstr>You must document a source, when:</vt:lpstr>
      <vt:lpstr>You do not need to document these types of information:</vt:lpstr>
      <vt:lpstr>PowerPoint Presentation</vt:lpstr>
      <vt:lpstr>PowerPoint Presentation</vt:lpstr>
      <vt:lpstr>IN-TEXT CITATION </vt:lpstr>
      <vt:lpstr>SUMMARY OR PARAPHRASE</vt:lpstr>
      <vt:lpstr>SHORT QUOTATIONS</vt:lpstr>
      <vt:lpstr>Citations/references with Multiple Authors </vt:lpstr>
      <vt:lpstr>Reference List</vt:lpstr>
      <vt:lpstr>PowerPoint Presentation</vt:lpstr>
      <vt:lpstr>PowerPoint Presentation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Microsoft account</cp:lastModifiedBy>
  <cp:revision>9</cp:revision>
  <dcterms:modified xsi:type="dcterms:W3CDTF">2025-02-14T11:52:16Z</dcterms:modified>
</cp:coreProperties>
</file>